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82" r:id="rId3"/>
    <p:sldId id="260" r:id="rId4"/>
    <p:sldId id="275" r:id="rId5"/>
    <p:sldId id="281" r:id="rId6"/>
    <p:sldId id="271" r:id="rId7"/>
    <p:sldId id="274" r:id="rId8"/>
    <p:sldId id="273" r:id="rId9"/>
    <p:sldId id="272" r:id="rId10"/>
    <p:sldId id="268" r:id="rId11"/>
    <p:sldId id="270" r:id="rId12"/>
    <p:sldId id="269" r:id="rId13"/>
    <p:sldId id="267" r:id="rId14"/>
    <p:sldId id="283" r:id="rId15"/>
    <p:sldId id="264" r:id="rId16"/>
    <p:sldId id="25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4" d="100"/>
          <a:sy n="84" d="100"/>
        </p:scale>
        <p:origin x="449"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CFABD55-AB59-476E-9422-2E562911CCD4}"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18FB45-085A-47A1-949B-C2BF7AD562F8}" type="slidenum">
              <a:rPr lang="en-US" smtClean="0"/>
              <a:t>‹#›</a:t>
            </a:fld>
            <a:endParaRPr lang="en-US"/>
          </a:p>
        </p:txBody>
      </p:sp>
    </p:spTree>
    <p:extLst>
      <p:ext uri="{BB962C8B-B14F-4D97-AF65-F5344CB8AC3E}">
        <p14:creationId xmlns:p14="http://schemas.microsoft.com/office/powerpoint/2010/main" val="4224824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FABD55-AB59-476E-9422-2E562911CCD4}"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18FB45-085A-47A1-949B-C2BF7AD562F8}" type="slidenum">
              <a:rPr lang="en-US" smtClean="0"/>
              <a:t>‹#›</a:t>
            </a:fld>
            <a:endParaRPr lang="en-US"/>
          </a:p>
        </p:txBody>
      </p:sp>
    </p:spTree>
    <p:extLst>
      <p:ext uri="{BB962C8B-B14F-4D97-AF65-F5344CB8AC3E}">
        <p14:creationId xmlns:p14="http://schemas.microsoft.com/office/powerpoint/2010/main" val="2461757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FABD55-AB59-476E-9422-2E562911CCD4}"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18FB45-085A-47A1-949B-C2BF7AD562F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0321291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FABD55-AB59-476E-9422-2E562911CCD4}"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18FB45-085A-47A1-949B-C2BF7AD562F8}" type="slidenum">
              <a:rPr lang="en-US" smtClean="0"/>
              <a:t>‹#›</a:t>
            </a:fld>
            <a:endParaRPr lang="en-US"/>
          </a:p>
        </p:txBody>
      </p:sp>
    </p:spTree>
    <p:extLst>
      <p:ext uri="{BB962C8B-B14F-4D97-AF65-F5344CB8AC3E}">
        <p14:creationId xmlns:p14="http://schemas.microsoft.com/office/powerpoint/2010/main" val="25387672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FABD55-AB59-476E-9422-2E562911CCD4}"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18FB45-085A-47A1-949B-C2BF7AD562F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228700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FABD55-AB59-476E-9422-2E562911CCD4}"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18FB45-085A-47A1-949B-C2BF7AD562F8}" type="slidenum">
              <a:rPr lang="en-US" smtClean="0"/>
              <a:t>‹#›</a:t>
            </a:fld>
            <a:endParaRPr lang="en-US"/>
          </a:p>
        </p:txBody>
      </p:sp>
    </p:spTree>
    <p:extLst>
      <p:ext uri="{BB962C8B-B14F-4D97-AF65-F5344CB8AC3E}">
        <p14:creationId xmlns:p14="http://schemas.microsoft.com/office/powerpoint/2010/main" val="13618317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FABD55-AB59-476E-9422-2E562911CCD4}"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18FB45-085A-47A1-949B-C2BF7AD562F8}" type="slidenum">
              <a:rPr lang="en-US" smtClean="0"/>
              <a:t>‹#›</a:t>
            </a:fld>
            <a:endParaRPr lang="en-US"/>
          </a:p>
        </p:txBody>
      </p:sp>
    </p:spTree>
    <p:extLst>
      <p:ext uri="{BB962C8B-B14F-4D97-AF65-F5344CB8AC3E}">
        <p14:creationId xmlns:p14="http://schemas.microsoft.com/office/powerpoint/2010/main" val="23679897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FABD55-AB59-476E-9422-2E562911CCD4}"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18FB45-085A-47A1-949B-C2BF7AD562F8}" type="slidenum">
              <a:rPr lang="en-US" smtClean="0"/>
              <a:t>‹#›</a:t>
            </a:fld>
            <a:endParaRPr lang="en-US"/>
          </a:p>
        </p:txBody>
      </p:sp>
    </p:spTree>
    <p:extLst>
      <p:ext uri="{BB962C8B-B14F-4D97-AF65-F5344CB8AC3E}">
        <p14:creationId xmlns:p14="http://schemas.microsoft.com/office/powerpoint/2010/main" val="2153811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FABD55-AB59-476E-9422-2E562911CCD4}"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18FB45-085A-47A1-949B-C2BF7AD562F8}" type="slidenum">
              <a:rPr lang="en-US" smtClean="0"/>
              <a:t>‹#›</a:t>
            </a:fld>
            <a:endParaRPr lang="en-US"/>
          </a:p>
        </p:txBody>
      </p:sp>
    </p:spTree>
    <p:extLst>
      <p:ext uri="{BB962C8B-B14F-4D97-AF65-F5344CB8AC3E}">
        <p14:creationId xmlns:p14="http://schemas.microsoft.com/office/powerpoint/2010/main" val="2859188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FABD55-AB59-476E-9422-2E562911CCD4}"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18FB45-085A-47A1-949B-C2BF7AD562F8}" type="slidenum">
              <a:rPr lang="en-US" smtClean="0"/>
              <a:t>‹#›</a:t>
            </a:fld>
            <a:endParaRPr lang="en-US"/>
          </a:p>
        </p:txBody>
      </p:sp>
    </p:spTree>
    <p:extLst>
      <p:ext uri="{BB962C8B-B14F-4D97-AF65-F5344CB8AC3E}">
        <p14:creationId xmlns:p14="http://schemas.microsoft.com/office/powerpoint/2010/main" val="304806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FABD55-AB59-476E-9422-2E562911CCD4}" type="datetimeFigureOut">
              <a:rPr lang="en-US" smtClean="0"/>
              <a:t>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18FB45-085A-47A1-949B-C2BF7AD562F8}" type="slidenum">
              <a:rPr lang="en-US" smtClean="0"/>
              <a:t>‹#›</a:t>
            </a:fld>
            <a:endParaRPr lang="en-US"/>
          </a:p>
        </p:txBody>
      </p:sp>
    </p:spTree>
    <p:extLst>
      <p:ext uri="{BB962C8B-B14F-4D97-AF65-F5344CB8AC3E}">
        <p14:creationId xmlns:p14="http://schemas.microsoft.com/office/powerpoint/2010/main" val="146442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FABD55-AB59-476E-9422-2E562911CCD4}" type="datetimeFigureOut">
              <a:rPr lang="en-US" smtClean="0"/>
              <a:t>11/7/2025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18FB45-085A-47A1-949B-C2BF7AD562F8}" type="slidenum">
              <a:rPr lang="en-US" smtClean="0"/>
              <a:t>‹#›</a:t>
            </a:fld>
            <a:endParaRPr lang="en-US"/>
          </a:p>
        </p:txBody>
      </p:sp>
    </p:spTree>
    <p:extLst>
      <p:ext uri="{BB962C8B-B14F-4D97-AF65-F5344CB8AC3E}">
        <p14:creationId xmlns:p14="http://schemas.microsoft.com/office/powerpoint/2010/main" val="2155787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FABD55-AB59-476E-9422-2E562911CCD4}" type="datetimeFigureOut">
              <a:rPr lang="en-US" smtClean="0"/>
              <a:t>11/7/2025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18FB45-085A-47A1-949B-C2BF7AD562F8}" type="slidenum">
              <a:rPr lang="en-US" smtClean="0"/>
              <a:t>‹#›</a:t>
            </a:fld>
            <a:endParaRPr lang="en-US"/>
          </a:p>
        </p:txBody>
      </p:sp>
    </p:spTree>
    <p:extLst>
      <p:ext uri="{BB962C8B-B14F-4D97-AF65-F5344CB8AC3E}">
        <p14:creationId xmlns:p14="http://schemas.microsoft.com/office/powerpoint/2010/main" val="1623546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FABD55-AB59-476E-9422-2E562911CCD4}" type="datetimeFigureOut">
              <a:rPr lang="en-US" smtClean="0"/>
              <a:t>11/7/2025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18FB45-085A-47A1-949B-C2BF7AD562F8}" type="slidenum">
              <a:rPr lang="en-US" smtClean="0"/>
              <a:t>‹#›</a:t>
            </a:fld>
            <a:endParaRPr lang="en-US"/>
          </a:p>
        </p:txBody>
      </p:sp>
    </p:spTree>
    <p:extLst>
      <p:ext uri="{BB962C8B-B14F-4D97-AF65-F5344CB8AC3E}">
        <p14:creationId xmlns:p14="http://schemas.microsoft.com/office/powerpoint/2010/main" val="1498616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CFABD55-AB59-476E-9422-2E562911CCD4}" type="datetimeFigureOut">
              <a:rPr lang="en-US" smtClean="0"/>
              <a:t>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18FB45-085A-47A1-949B-C2BF7AD562F8}" type="slidenum">
              <a:rPr lang="en-US" smtClean="0"/>
              <a:t>‹#›</a:t>
            </a:fld>
            <a:endParaRPr lang="en-US"/>
          </a:p>
        </p:txBody>
      </p:sp>
    </p:spTree>
    <p:extLst>
      <p:ext uri="{BB962C8B-B14F-4D97-AF65-F5344CB8AC3E}">
        <p14:creationId xmlns:p14="http://schemas.microsoft.com/office/powerpoint/2010/main" val="1657294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FABD55-AB59-476E-9422-2E562911CCD4}" type="datetimeFigureOut">
              <a:rPr lang="en-US" smtClean="0"/>
              <a:t>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18FB45-085A-47A1-949B-C2BF7AD562F8}" type="slidenum">
              <a:rPr lang="en-US" smtClean="0"/>
              <a:t>‹#›</a:t>
            </a:fld>
            <a:endParaRPr lang="en-US"/>
          </a:p>
        </p:txBody>
      </p:sp>
    </p:spTree>
    <p:extLst>
      <p:ext uri="{BB962C8B-B14F-4D97-AF65-F5344CB8AC3E}">
        <p14:creationId xmlns:p14="http://schemas.microsoft.com/office/powerpoint/2010/main" val="1030165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CFABD55-AB59-476E-9422-2E562911CCD4}" type="datetimeFigureOut">
              <a:rPr lang="en-US" smtClean="0"/>
              <a:t>11/7/2025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318FB45-085A-47A1-949B-C2BF7AD562F8}" type="slidenum">
              <a:rPr lang="en-US" smtClean="0"/>
              <a:t>‹#›</a:t>
            </a:fld>
            <a:endParaRPr lang="en-US"/>
          </a:p>
        </p:txBody>
      </p:sp>
    </p:spTree>
    <p:extLst>
      <p:ext uri="{BB962C8B-B14F-4D97-AF65-F5344CB8AC3E}">
        <p14:creationId xmlns:p14="http://schemas.microsoft.com/office/powerpoint/2010/main" val="32768523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4E25F-937C-2BEA-A2A5-4387FCF5B71B}"/>
              </a:ext>
            </a:extLst>
          </p:cNvPr>
          <p:cNvSpPr>
            <a:spLocks noGrp="1"/>
          </p:cNvSpPr>
          <p:nvPr>
            <p:ph type="ctrTitle"/>
          </p:nvPr>
        </p:nvSpPr>
        <p:spPr>
          <a:xfrm>
            <a:off x="783771" y="109639"/>
            <a:ext cx="10692882" cy="3498800"/>
          </a:xfrm>
        </p:spPr>
        <p:txBody>
          <a:bodyPr>
            <a:noAutofit/>
          </a:bodyPr>
          <a:lstStyle/>
          <a:p>
            <a:pPr algn="ctr"/>
            <a:br>
              <a:rPr lang="en-US" sz="3200" dirty="0">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HỘI THẢO CHUYÊN MÔN CỤM 36 </a:t>
            </a:r>
            <a:br>
              <a:rPr lang="en-US" sz="2800" dirty="0">
                <a:solidFill>
                  <a:srgbClr val="FF0000"/>
                </a:solidFill>
                <a:latin typeface="Times New Roman" panose="02020603050405020304" pitchFamily="18" charset="0"/>
                <a:cs typeface="Times New Roman" panose="02020603050405020304" pitchFamily="18" charset="0"/>
              </a:rPr>
            </a:br>
            <a:br>
              <a:rPr lang="en-US" sz="3200" dirty="0">
                <a:solidFill>
                  <a:srgbClr val="FF0000"/>
                </a:solidFill>
                <a:latin typeface="Times New Roman" panose="02020603050405020304" pitchFamily="18" charset="0"/>
                <a:cs typeface="Times New Roman" panose="02020603050405020304" pitchFamily="18" charset="0"/>
              </a:rPr>
            </a:br>
            <a:br>
              <a:rPr lang="en-US" sz="3200" dirty="0">
                <a:solidFill>
                  <a:srgbClr val="FF0000"/>
                </a:solidFill>
                <a:latin typeface="Times New Roman" panose="02020603050405020304" pitchFamily="18" charset="0"/>
                <a:cs typeface="Times New Roman" panose="02020603050405020304" pitchFamily="18" charset="0"/>
              </a:rPr>
            </a:br>
            <a:br>
              <a:rPr lang="en-US" sz="3200" dirty="0">
                <a:solidFill>
                  <a:srgbClr val="FF0000"/>
                </a:solidFill>
                <a:latin typeface="Times New Roman" panose="02020603050405020304" pitchFamily="18" charset="0"/>
                <a:cs typeface="Times New Roman" panose="02020603050405020304" pitchFamily="18" charset="0"/>
              </a:rPr>
            </a:br>
            <a:br>
              <a:rPr lang="en-US" sz="3200" dirty="0">
                <a:solidFill>
                  <a:srgbClr val="FF0000"/>
                </a:solidFill>
                <a:latin typeface="Times New Roman" panose="02020603050405020304" pitchFamily="18" charset="0"/>
                <a:cs typeface="Times New Roman" panose="02020603050405020304" pitchFamily="18" charset="0"/>
              </a:rPr>
            </a:br>
            <a:r>
              <a:rPr lang="vi-VN" sz="3200" dirty="0">
                <a:solidFill>
                  <a:srgbClr val="FF0000"/>
                </a:solidFill>
                <a:latin typeface="Times New Roman" panose="02020603050405020304" pitchFamily="18" charset="0"/>
                <a:cs typeface="Times New Roman" panose="02020603050405020304" pitchFamily="18" charset="0"/>
              </a:rPr>
              <a:t> </a:t>
            </a:r>
            <a:r>
              <a:rPr lang="vi-VN" sz="3200" b="1" dirty="0">
                <a:solidFill>
                  <a:srgbClr val="FF0000"/>
                </a:solidFill>
                <a:latin typeface="Times New Roman" panose="02020603050405020304" pitchFamily="18" charset="0"/>
                <a:cs typeface="Times New Roman" panose="02020603050405020304" pitchFamily="18" charset="0"/>
              </a:rPr>
              <a:t>BÁO CÁO PHÂN PHỐI CHƯƠNG TRÌNH DẠY CÁC CHUYÊN ĐỀ ÔN THI VÀO THPT VÀ CHIA SẺ MÔT SỐ KINH NGHIỆM ÔN THI MÔN NGỮ VĂN</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69A54DAB-BAC8-EB13-9D7F-F2218BCB93D8}"/>
              </a:ext>
            </a:extLst>
          </p:cNvPr>
          <p:cNvSpPr>
            <a:spLocks noGrp="1"/>
          </p:cNvSpPr>
          <p:nvPr>
            <p:ph type="subTitle" idx="1"/>
          </p:nvPr>
        </p:nvSpPr>
        <p:spPr>
          <a:xfrm>
            <a:off x="4394719" y="4444180"/>
            <a:ext cx="5196753" cy="924233"/>
          </a:xfrm>
        </p:spPr>
        <p:txBody>
          <a:bodyPr>
            <a:normAutofit/>
          </a:bodyPr>
          <a:lstStyle/>
          <a:p>
            <a:r>
              <a:rPr lang="en-US" sz="2800" b="1" dirty="0" err="1">
                <a:latin typeface="Times New Roman" panose="02020603050405020304" pitchFamily="18" charset="0"/>
                <a:cs typeface="Times New Roman" panose="02020603050405020304" pitchFamily="18" charset="0"/>
              </a:rPr>
              <a:t>Người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thực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hiện</a:t>
            </a:r>
            <a:r>
              <a:rPr lang="en-US" sz="2800" b="1" dirty="0">
                <a:latin typeface="Times New Roman" panose="02020603050405020304" pitchFamily="18" charset="0"/>
                <a:cs typeface="Times New Roman" panose="02020603050405020304" pitchFamily="18" charset="0"/>
              </a:rPr>
              <a:t>: </a:t>
            </a:r>
            <a:r>
              <a:rPr lang="vi-VN" sz="2800" b="1" dirty="0" err="1">
                <a:latin typeface="Times New Roman" panose="02020603050405020304" pitchFamily="18" charset="0"/>
                <a:cs typeface="Times New Roman" panose="02020603050405020304" pitchFamily="18" charset="0"/>
              </a:rPr>
              <a:t>Đỗ</a:t>
            </a:r>
            <a:r>
              <a:rPr lang="vi-VN" sz="2800" b="1" dirty="0">
                <a:latin typeface="Times New Roman" panose="02020603050405020304" pitchFamily="18" charset="0"/>
                <a:cs typeface="Times New Roman" panose="02020603050405020304" pitchFamily="18" charset="0"/>
              </a:rPr>
              <a:t> </a:t>
            </a:r>
            <a:r>
              <a:rPr lang="vi-VN" sz="2800" b="1" dirty="0" err="1">
                <a:latin typeface="Times New Roman" panose="02020603050405020304" pitchFamily="18" charset="0"/>
                <a:cs typeface="Times New Roman" panose="02020603050405020304" pitchFamily="18" charset="0"/>
              </a:rPr>
              <a:t>Thị</a:t>
            </a:r>
            <a:r>
              <a:rPr lang="vi-VN" sz="2800" b="1" dirty="0">
                <a:latin typeface="Times New Roman" panose="02020603050405020304" pitchFamily="18" charset="0"/>
                <a:cs typeface="Times New Roman" panose="02020603050405020304" pitchFamily="18" charset="0"/>
              </a:rPr>
              <a:t> </a:t>
            </a:r>
            <a:r>
              <a:rPr lang="vi-VN" sz="2800" b="1" dirty="0" err="1">
                <a:latin typeface="Times New Roman" panose="02020603050405020304" pitchFamily="18" charset="0"/>
                <a:cs typeface="Times New Roman" panose="02020603050405020304" pitchFamily="18" charset="0"/>
              </a:rPr>
              <a:t>Hiếu</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1090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056319-AEA0-B050-F28B-1A44F08099D5}"/>
              </a:ext>
            </a:extLst>
          </p:cNvPr>
          <p:cNvSpPr>
            <a:spLocks noGrp="1"/>
          </p:cNvSpPr>
          <p:nvPr>
            <p:ph idx="1"/>
          </p:nvPr>
        </p:nvSpPr>
        <p:spPr>
          <a:xfrm>
            <a:off x="335902" y="513185"/>
            <a:ext cx="11224728" cy="5934268"/>
          </a:xfrm>
        </p:spPr>
        <p:txBody>
          <a:bodyPr>
            <a:normAutofit/>
          </a:bodyPr>
          <a:lstStyle/>
          <a:p>
            <a:pPr marL="0" indent="0">
              <a:buNone/>
            </a:pPr>
            <a:r>
              <a:rPr lang="en-US" sz="2600" b="1" dirty="0">
                <a:latin typeface="Times New Roman" panose="02020603050405020304" pitchFamily="18" charset="0"/>
                <a:cs typeface="Times New Roman" panose="02020603050405020304" pitchFamily="18" charset="0"/>
              </a:rPr>
              <a:t>II. </a:t>
            </a:r>
            <a:r>
              <a:rPr lang="en-US" sz="2600" b="1" dirty="0" err="1">
                <a:latin typeface="Times New Roman" panose="02020603050405020304" pitchFamily="18" charset="0"/>
                <a:cs typeface="Times New Roman" panose="02020603050405020304" pitchFamily="18" charset="0"/>
              </a:rPr>
              <a:t>Một</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số</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phương</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pháp</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ôn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tập</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hướng</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dẫn</a:t>
            </a:r>
            <a:r>
              <a:rPr lang="en-US" sz="2600" b="1" dirty="0">
                <a:latin typeface="Times New Roman" panose="02020603050405020304" pitchFamily="18" charset="0"/>
                <a:cs typeface="Times New Roman" panose="02020603050405020304" pitchFamily="18" charset="0"/>
              </a:rPr>
              <a:t> HS  </a:t>
            </a:r>
            <a:r>
              <a:rPr lang="en-US" sz="2600" b="1" dirty="0" err="1">
                <a:latin typeface="Times New Roman" panose="02020603050405020304" pitchFamily="18" charset="0"/>
                <a:cs typeface="Times New Roman" panose="02020603050405020304" pitchFamily="18" charset="0"/>
              </a:rPr>
              <a:t>làm</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bài</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thi</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vào</a:t>
            </a:r>
            <a:r>
              <a:rPr lang="en-US" sz="2600" b="1" dirty="0">
                <a:latin typeface="Times New Roman" panose="02020603050405020304" pitchFamily="18" charset="0"/>
                <a:cs typeface="Times New Roman" panose="02020603050405020304" pitchFamily="18" charset="0"/>
              </a:rPr>
              <a:t> 10.</a:t>
            </a:r>
          </a:p>
          <a:p>
            <a:pPr marL="514350" indent="-514350">
              <a:buAutoNum type="arabicPeriod"/>
            </a:pPr>
            <a:r>
              <a:rPr lang="en-US" sz="2600" b="1" dirty="0" err="1">
                <a:latin typeface="Times New Roman" panose="02020603050405020304" pitchFamily="18" charset="0"/>
                <a:cs typeface="Times New Roman" panose="02020603050405020304" pitchFamily="18" charset="0"/>
              </a:rPr>
              <a:t>Phương</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pháp</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ôn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tập</a:t>
            </a:r>
            <a:endParaRPr lang="en-US" sz="2600" b="1" dirty="0">
              <a:latin typeface="Times New Roman" panose="02020603050405020304" pitchFamily="18" charset="0"/>
              <a:cs typeface="Times New Roman" panose="02020603050405020304" pitchFamily="18" charset="0"/>
            </a:endParaRPr>
          </a:p>
          <a:p>
            <a:pPr>
              <a:buFontTx/>
              <a:buChar char="-"/>
            </a:pPr>
            <a:r>
              <a:rPr lang="en-US" sz="2600" b="1" dirty="0" err="1">
                <a:latin typeface="Times New Roman" panose="02020603050405020304" pitchFamily="18" charset="0"/>
                <a:cs typeface="Times New Roman" panose="02020603050405020304" pitchFamily="18" charset="0"/>
              </a:rPr>
              <a:t>Ôn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tập</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theo</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chủ</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đề</a:t>
            </a:r>
            <a:r>
              <a:rPr lang="en-US" sz="2600" dirty="0">
                <a:latin typeface="Times New Roman" panose="02020603050405020304" pitchFamily="18" charset="0"/>
                <a:cs typeface="Times New Roman" panose="02020603050405020304" pitchFamily="18" charset="0"/>
              </a:rPr>
              <a:t>: GV </a:t>
            </a:r>
            <a:r>
              <a:rPr lang="en-US" sz="2600" dirty="0" err="1">
                <a:latin typeface="Times New Roman" panose="02020603050405020304" pitchFamily="18" charset="0"/>
                <a:cs typeface="Times New Roman" panose="02020603050405020304" pitchFamily="18" charset="0"/>
              </a:rPr>
              <a:t>dạy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ôn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vào</a:t>
            </a:r>
            <a:r>
              <a:rPr lang="en-US" sz="2600" dirty="0">
                <a:latin typeface="Times New Roman" panose="02020603050405020304" pitchFamily="18" charset="0"/>
                <a:cs typeface="Times New Roman" panose="02020603050405020304" pitchFamily="18" charset="0"/>
              </a:rPr>
              <a:t> 10 </a:t>
            </a:r>
            <a:r>
              <a:rPr lang="en-US" sz="2600" dirty="0" err="1">
                <a:latin typeface="Times New Roman" panose="02020603050405020304" pitchFamily="18" charset="0"/>
                <a:cs typeface="Times New Roman" panose="02020603050405020304" pitchFamily="18" charset="0"/>
              </a:rPr>
              <a:t>cần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nắm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rõ</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nội</a:t>
            </a:r>
            <a:r>
              <a:rPr lang="en-US" sz="2600" dirty="0">
                <a:latin typeface="Times New Roman" panose="02020603050405020304" pitchFamily="18" charset="0"/>
                <a:cs typeface="Times New Roman" panose="02020603050405020304" pitchFamily="18" charset="0"/>
              </a:rPr>
              <a:t> dung </a:t>
            </a:r>
            <a:r>
              <a:rPr lang="en-US" sz="2600" dirty="0" err="1">
                <a:latin typeface="Times New Roman" panose="02020603050405020304" pitchFamily="18" charset="0"/>
                <a:cs typeface="Times New Roman" panose="02020603050405020304" pitchFamily="18" charset="0"/>
              </a:rPr>
              <a:t>chương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trình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tổng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thể</a:t>
            </a:r>
            <a:r>
              <a:rPr lang="en-US" sz="2600" dirty="0">
                <a:latin typeface="Times New Roman" panose="02020603050405020304" pitchFamily="18" charset="0"/>
                <a:cs typeface="Times New Roman" panose="02020603050405020304" pitchFamily="18" charset="0"/>
              </a:rPr>
              <a:t> 2018 </a:t>
            </a:r>
            <a:r>
              <a:rPr lang="en-US" sz="2600" dirty="0" err="1">
                <a:latin typeface="Times New Roman" panose="02020603050405020304" pitchFamily="18" charset="0"/>
                <a:cs typeface="Times New Roman" panose="02020603050405020304" pitchFamily="18" charset="0"/>
              </a:rPr>
              <a:t>về</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những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yêu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cầu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cần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đạt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về</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năng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lực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cấp</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độ</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tư</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duy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của</a:t>
            </a:r>
            <a:r>
              <a:rPr lang="en-US" sz="2600" dirty="0">
                <a:latin typeface="Times New Roman" panose="02020603050405020304" pitchFamily="18" charset="0"/>
                <a:cs typeface="Times New Roman" panose="02020603050405020304" pitchFamily="18" charset="0"/>
              </a:rPr>
              <a:t> HS qua </a:t>
            </a:r>
            <a:r>
              <a:rPr lang="en-US" sz="2600" dirty="0" err="1">
                <a:latin typeface="Times New Roman" panose="02020603050405020304" pitchFamily="18" charset="0"/>
                <a:cs typeface="Times New Roman" panose="02020603050405020304" pitchFamily="18" charset="0"/>
              </a:rPr>
              <a:t>từng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bài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học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từng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lớp</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học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Đặc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biệt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nắm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rõ</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yêu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cầu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về</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năng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lực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mức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độ</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tư</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duy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trong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đề</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vào</a:t>
            </a:r>
            <a:r>
              <a:rPr lang="en-US" sz="2600" dirty="0">
                <a:latin typeface="Times New Roman" panose="02020603050405020304" pitchFamily="18" charset="0"/>
                <a:cs typeface="Times New Roman" panose="02020603050405020304" pitchFamily="18" charset="0"/>
              </a:rPr>
              <a:t> 10 </a:t>
            </a:r>
            <a:r>
              <a:rPr lang="en-US" sz="2600" dirty="0" err="1">
                <a:latin typeface="Times New Roman" panose="02020603050405020304" pitchFamily="18" charset="0"/>
                <a:cs typeface="Times New Roman" panose="02020603050405020304" pitchFamily="18" charset="0"/>
              </a:rPr>
              <a:t>của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Sở</a:t>
            </a:r>
            <a:r>
              <a:rPr lang="en-US" sz="2600" dirty="0">
                <a:latin typeface="Times New Roman" panose="02020603050405020304" pitchFamily="18" charset="0"/>
                <a:cs typeface="Times New Roman" panose="02020603050405020304" pitchFamily="18" charset="0"/>
              </a:rPr>
              <a:t> GD </a:t>
            </a:r>
            <a:r>
              <a:rPr lang="vi-VN" sz="2600" dirty="0">
                <a:latin typeface="Times New Roman" panose="02020603050405020304" pitchFamily="18" charset="0"/>
                <a:cs typeface="Times New Roman" panose="02020603050405020304" pitchFamily="18" charset="0"/>
              </a:rPr>
              <a:t>Ninh </a:t>
            </a:r>
            <a:r>
              <a:rPr lang="vi-VN" sz="2600" dirty="0" err="1">
                <a:latin typeface="Times New Roman" panose="02020603050405020304" pitchFamily="18" charset="0"/>
                <a:cs typeface="Times New Roman" panose="02020603050405020304" pitchFamily="18" charset="0"/>
              </a:rPr>
              <a:t>Bình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đã</a:t>
            </a:r>
            <a:r>
              <a:rPr lang="en-US" sz="2600" dirty="0">
                <a:latin typeface="Times New Roman" panose="02020603050405020304" pitchFamily="18" charset="0"/>
                <a:cs typeface="Times New Roman" panose="02020603050405020304" pitchFamily="18" charset="0"/>
              </a:rPr>
              <a:t> ban </a:t>
            </a:r>
            <a:r>
              <a:rPr lang="en-US" sz="2600" dirty="0" err="1">
                <a:latin typeface="Times New Roman" panose="02020603050405020304" pitchFamily="18" charset="0"/>
                <a:cs typeface="Times New Roman" panose="02020603050405020304" pitchFamily="18" charset="0"/>
              </a:rPr>
              <a:t>hành</a:t>
            </a:r>
            <a:r>
              <a:rPr lang="en-US" sz="2600" dirty="0">
                <a:latin typeface="Times New Roman" panose="02020603050405020304" pitchFamily="18" charset="0"/>
                <a:cs typeface="Times New Roman" panose="02020603050405020304" pitchFamily="18" charset="0"/>
              </a:rPr>
              <a:t>.</a:t>
            </a:r>
          </a:p>
          <a:p>
            <a:pPr>
              <a:buFont typeface="Symbol" panose="05050102010706020507" pitchFamily="18" charset="2"/>
              <a:buChar char="Þ"/>
            </a:pPr>
            <a:r>
              <a:rPr lang="en-US" sz="2600" b="1" dirty="0">
                <a:latin typeface="Times New Roman" panose="02020603050405020304" pitchFamily="18" charset="0"/>
                <a:cs typeface="Times New Roman" panose="02020603050405020304" pitchFamily="18" charset="0"/>
              </a:rPr>
              <a:t>Chia </a:t>
            </a:r>
            <a:r>
              <a:rPr lang="en-US" sz="2600" b="1" dirty="0" err="1">
                <a:latin typeface="Times New Roman" panose="02020603050405020304" pitchFamily="18" charset="0"/>
                <a:cs typeface="Times New Roman" panose="02020603050405020304" pitchFamily="18" charset="0"/>
              </a:rPr>
              <a:t>các</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chủ</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đề</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ôn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tập</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cụ</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thể</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Đọc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hiểu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Viết</a:t>
            </a:r>
            <a:r>
              <a:rPr lang="en-US" sz="2600" dirty="0">
                <a:latin typeface="Times New Roman" panose="02020603050405020304" pitchFamily="18" charset="0"/>
                <a:cs typeface="Times New Roman" panose="02020603050405020304" pitchFamily="18" charset="0"/>
              </a:rPr>
              <a:t>. </a:t>
            </a:r>
          </a:p>
          <a:p>
            <a:pPr marL="0" indent="0">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Đọc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hiểu</a:t>
            </a:r>
            <a:r>
              <a:rPr lang="en-US" sz="2600" dirty="0">
                <a:latin typeface="Times New Roman" panose="02020603050405020304" pitchFamily="18" charset="0"/>
                <a:cs typeface="Times New Roman" panose="02020603050405020304" pitchFamily="18" charset="0"/>
              </a:rPr>
              <a:t>: chia </a:t>
            </a:r>
            <a:r>
              <a:rPr lang="en-US" sz="2600" dirty="0" err="1">
                <a:latin typeface="Times New Roman" panose="02020603050405020304" pitchFamily="18" charset="0"/>
                <a:cs typeface="Times New Roman" panose="02020603050405020304" pitchFamily="18" charset="0"/>
              </a:rPr>
              <a:t>theo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các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thể</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loại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dạng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văn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bản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Biên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soạn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hệ</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thống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câu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hỏi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bám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đặc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trưng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thể</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loại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đặc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điểm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kiểu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văn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bản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theo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các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mức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độ</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nhận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biết-thông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hiểu-vận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dụng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liền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với</a:t>
            </a:r>
            <a:r>
              <a:rPr lang="en-US" sz="2600"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đó</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là</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hướng</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dẫn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cách</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trả</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lời</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các</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dạng</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câu</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hỏi</a:t>
            </a:r>
            <a:r>
              <a:rPr lang="en-US" sz="2600" b="1" dirty="0">
                <a:latin typeface="Times New Roman" panose="02020603050405020304" pitchFamily="18" charset="0"/>
                <a:cs typeface="Times New Roman" panose="02020603050405020304" pitchFamily="18" charset="0"/>
              </a:rPr>
              <a:t> chi </a:t>
            </a:r>
            <a:r>
              <a:rPr lang="en-US" sz="2600" b="1" dirty="0" err="1">
                <a:latin typeface="Times New Roman" panose="02020603050405020304" pitchFamily="18" charset="0"/>
                <a:cs typeface="Times New Roman" panose="02020603050405020304" pitchFamily="18" charset="0"/>
              </a:rPr>
              <a:t>tiết-cụ</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thể-đúng</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yêu</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cầu</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cần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đạt</a:t>
            </a:r>
            <a:r>
              <a:rPr lang="en-US" sz="26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67472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5210D2-B182-210E-755E-148B607C0757}"/>
              </a:ext>
            </a:extLst>
          </p:cNvPr>
          <p:cNvSpPr>
            <a:spLocks noGrp="1"/>
          </p:cNvSpPr>
          <p:nvPr>
            <p:ph idx="1"/>
          </p:nvPr>
        </p:nvSpPr>
        <p:spPr>
          <a:xfrm>
            <a:off x="410547" y="214605"/>
            <a:ext cx="11075437" cy="6447452"/>
          </a:xfrm>
        </p:spPr>
        <p:txBody>
          <a:bodyPr>
            <a:noAutofit/>
          </a:bodyPr>
          <a:lstStyle/>
          <a:p>
            <a:pPr marL="0" indent="0">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Viết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đoạn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văn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nghị</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luận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văn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học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bài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văn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nghị</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luận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xã</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hội</a:t>
            </a:r>
            <a:r>
              <a:rPr lang="en-US" sz="2600" dirty="0">
                <a:latin typeface="Times New Roman" panose="02020603050405020304" pitchFamily="18" charset="0"/>
                <a:cs typeface="Times New Roman" panose="02020603050405020304" pitchFamily="18" charset="0"/>
              </a:rPr>
              <a:t> ( </a:t>
            </a:r>
            <a:r>
              <a:rPr lang="en-US" sz="2600" dirty="0" err="1">
                <a:latin typeface="Times New Roman" panose="02020603050405020304" pitchFamily="18" charset="0"/>
                <a:cs typeface="Times New Roman" panose="02020603050405020304" pitchFamily="18" charset="0"/>
              </a:rPr>
              <a:t>Thống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nhất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chung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trong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nhóm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về</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kĩ</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năng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viết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từng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kiểu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bài</a:t>
            </a:r>
            <a:r>
              <a:rPr lang="en-US" sz="2600" dirty="0">
                <a:latin typeface="Times New Roman" panose="02020603050405020304" pitchFamily="18" charset="0"/>
                <a:cs typeface="Times New Roman" panose="02020603050405020304" pitchFamily="18" charset="0"/>
              </a:rPr>
              <a:t>).</a:t>
            </a:r>
          </a:p>
          <a:p>
            <a:pPr>
              <a:buFontTx/>
              <a:buChar char="-"/>
            </a:pPr>
            <a:r>
              <a:rPr lang="en-US" sz="2600" b="1" dirty="0">
                <a:latin typeface="Times New Roman" panose="02020603050405020304" pitchFamily="18" charset="0"/>
                <a:cs typeface="Times New Roman" panose="02020603050405020304" pitchFamily="18" charset="0"/>
              </a:rPr>
              <a:t>Ra </a:t>
            </a:r>
            <a:r>
              <a:rPr lang="en-US" sz="2600" b="1" dirty="0" err="1">
                <a:latin typeface="Times New Roman" panose="02020603050405020304" pitchFamily="18" charset="0"/>
                <a:cs typeface="Times New Roman" panose="02020603050405020304" pitchFamily="18" charset="0"/>
              </a:rPr>
              <a:t>đề</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ôn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tập</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bám</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sát</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theo</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nội</a:t>
            </a:r>
            <a:r>
              <a:rPr lang="en-US" sz="2600" b="1" dirty="0">
                <a:latin typeface="Times New Roman" panose="02020603050405020304" pitchFamily="18" charset="0"/>
                <a:cs typeface="Times New Roman" panose="02020603050405020304" pitchFamily="18" charset="0"/>
              </a:rPr>
              <a:t> dung </a:t>
            </a:r>
            <a:r>
              <a:rPr lang="en-US" sz="2600" b="1" dirty="0" err="1">
                <a:latin typeface="Times New Roman" panose="02020603050405020304" pitchFamily="18" charset="0"/>
                <a:cs typeface="Times New Roman" panose="02020603050405020304" pitchFamily="18" charset="0"/>
              </a:rPr>
              <a:t>từng</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chủ</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đề</a:t>
            </a:r>
            <a:r>
              <a:rPr lang="en-US" sz="2600" b="1"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câu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hỏi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theo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hệ</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thống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các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mức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độ</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tư</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duy</a:t>
            </a:r>
            <a:r>
              <a:rPr lang="en-US" sz="2600" dirty="0">
                <a:latin typeface="Times New Roman" panose="02020603050405020304" pitchFamily="18" charset="0"/>
                <a:cs typeface="Times New Roman" panose="02020603050405020304" pitchFamily="18" charset="0"/>
              </a:rPr>
              <a:t>.</a:t>
            </a:r>
          </a:p>
          <a:p>
            <a:pPr>
              <a:buFontTx/>
              <a:buChar char="-"/>
            </a:pPr>
            <a:r>
              <a:rPr lang="en-US" sz="2600" b="1" dirty="0" err="1">
                <a:latin typeface="Times New Roman" panose="02020603050405020304" pitchFamily="18" charset="0"/>
                <a:cs typeface="Times New Roman" panose="02020603050405020304" pitchFamily="18" charset="0"/>
              </a:rPr>
              <a:t>Tăng</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cường</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thời</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gian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thực</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hành</a:t>
            </a:r>
            <a:r>
              <a:rPr lang="en-US" sz="2600" b="1"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học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sinh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dưới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nhiều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hình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thức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luyện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tập</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từng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phần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làm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bài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cá</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nhân,báo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cáo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của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nhóm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với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việc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viết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bài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nghị</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luận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xã</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hội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theo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các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chủ</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đề</a:t>
            </a:r>
            <a:r>
              <a:rPr lang="en-US" sz="2600" dirty="0">
                <a:latin typeface="Times New Roman" panose="02020603050405020304" pitchFamily="18" charset="0"/>
                <a:cs typeface="Times New Roman" panose="02020603050405020304" pitchFamily="18" charset="0"/>
              </a:rPr>
              <a:t>… </a:t>
            </a:r>
          </a:p>
          <a:p>
            <a:pPr>
              <a:buFontTx/>
              <a:buChar char="-"/>
            </a:pPr>
            <a:r>
              <a:rPr lang="en-US" sz="2600" b="1" dirty="0" err="1">
                <a:latin typeface="Times New Roman" panose="02020603050405020304" pitchFamily="18" charset="0"/>
                <a:cs typeface="Times New Roman" panose="02020603050405020304" pitchFamily="18" charset="0"/>
              </a:rPr>
              <a:t>Khảo</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sát</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hàng</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tháng</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theo</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các</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chủ</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đề</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đã</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ôn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tập</a:t>
            </a:r>
            <a:endParaRPr lang="en-US" sz="2600" b="1" dirty="0">
              <a:latin typeface="Times New Roman" panose="02020603050405020304" pitchFamily="18" charset="0"/>
              <a:cs typeface="Times New Roman" panose="02020603050405020304" pitchFamily="18" charset="0"/>
            </a:endParaRPr>
          </a:p>
          <a:p>
            <a:pPr marL="0" indent="0">
              <a:buNone/>
            </a:pPr>
            <a:r>
              <a:rPr lang="en-US" sz="2600" b="1" dirty="0">
                <a:latin typeface="Times New Roman" panose="02020603050405020304" pitchFamily="18" charset="0"/>
                <a:cs typeface="Times New Roman" panose="02020603050405020304" pitchFamily="18" charset="0"/>
              </a:rPr>
              <a:t>2. </a:t>
            </a:r>
            <a:r>
              <a:rPr lang="en-US" sz="2600" b="1" dirty="0" err="1">
                <a:latin typeface="Times New Roman" panose="02020603050405020304" pitchFamily="18" charset="0"/>
                <a:cs typeface="Times New Roman" panose="02020603050405020304" pitchFamily="18" charset="0"/>
              </a:rPr>
              <a:t>Chú</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trọng</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chấm</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chữa</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bài</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và</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rút</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kinh</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nghiệm</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bài</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làm</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của</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học</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sinh</a:t>
            </a:r>
            <a:endParaRPr lang="en-US" sz="2600" b="1" dirty="0">
              <a:latin typeface="Times New Roman" panose="02020603050405020304" pitchFamily="18" charset="0"/>
              <a:cs typeface="Times New Roman" panose="02020603050405020304" pitchFamily="18" charset="0"/>
            </a:endParaRPr>
          </a:p>
          <a:p>
            <a:pPr marL="0" indent="0">
              <a:buNone/>
            </a:pPr>
            <a:r>
              <a:rPr lang="en-US" sz="2600" dirty="0">
                <a:latin typeface="Times New Roman" panose="02020603050405020304" pitchFamily="18" charset="0"/>
                <a:cs typeface="Times New Roman" panose="02020603050405020304" pitchFamily="18" charset="0"/>
              </a:rPr>
              <a:t>- Linh </a:t>
            </a:r>
            <a:r>
              <a:rPr lang="en-US" sz="2600" dirty="0" err="1">
                <a:latin typeface="Times New Roman" panose="02020603050405020304" pitchFamily="18" charset="0"/>
                <a:cs typeface="Times New Roman" panose="02020603050405020304" pitchFamily="18" charset="0"/>
              </a:rPr>
              <a:t>hoạt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chấm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từng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dạng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bài</a:t>
            </a:r>
            <a:r>
              <a:rPr lang="en-US" sz="2600" dirty="0">
                <a:latin typeface="Times New Roman" panose="02020603050405020304" pitchFamily="18" charset="0"/>
                <a:cs typeface="Times New Roman" panose="02020603050405020304" pitchFamily="18" charset="0"/>
              </a:rPr>
              <a:t>.</a:t>
            </a:r>
          </a:p>
          <a:p>
            <a:pPr marL="0" indent="0">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Hướng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dẫn</a:t>
            </a:r>
            <a:r>
              <a:rPr lang="en-US" sz="2600" dirty="0">
                <a:latin typeface="Times New Roman" panose="02020603050405020304" pitchFamily="18" charset="0"/>
                <a:cs typeface="Times New Roman" panose="02020603050405020304" pitchFamily="18" charset="0"/>
              </a:rPr>
              <a:t> HS </a:t>
            </a:r>
            <a:r>
              <a:rPr lang="en-US" sz="2600" dirty="0" err="1">
                <a:latin typeface="Times New Roman" panose="02020603050405020304" pitchFamily="18" charset="0"/>
                <a:cs typeface="Times New Roman" panose="02020603050405020304" pitchFamily="18" charset="0"/>
              </a:rPr>
              <a:t>tự</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chấm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chấm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chéo</a:t>
            </a:r>
            <a:r>
              <a:rPr lang="en-US" sz="2600" dirty="0">
                <a:latin typeface="Times New Roman" panose="02020603050405020304" pitchFamily="18" charset="0"/>
                <a:cs typeface="Times New Roman" panose="02020603050405020304" pitchFamily="18" charset="0"/>
              </a:rPr>
              <a:t>.</a:t>
            </a:r>
          </a:p>
          <a:p>
            <a:pPr>
              <a:buFontTx/>
              <a:buChar char="-"/>
            </a:pPr>
            <a:endParaRPr lang="en-US"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2417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EBCA73-10DF-9A2D-E430-1881510B9311}"/>
              </a:ext>
            </a:extLst>
          </p:cNvPr>
          <p:cNvSpPr>
            <a:spLocks noGrp="1"/>
          </p:cNvSpPr>
          <p:nvPr>
            <p:ph idx="1"/>
          </p:nvPr>
        </p:nvSpPr>
        <p:spPr>
          <a:xfrm>
            <a:off x="345233" y="560438"/>
            <a:ext cx="11008567" cy="6110949"/>
          </a:xfrm>
        </p:spPr>
        <p:txBody>
          <a:bodyPr/>
          <a:lstStyle/>
          <a:p>
            <a:pPr marL="0" indent="0">
              <a:buNone/>
            </a:pPr>
            <a:r>
              <a:rPr lang="en-US" sz="2600" b="1" dirty="0">
                <a:latin typeface="Times New Roman" panose="02020603050405020304" pitchFamily="18" charset="0"/>
                <a:cs typeface="Times New Roman" panose="02020603050405020304" pitchFamily="18" charset="0"/>
              </a:rPr>
              <a:t>3. </a:t>
            </a:r>
            <a:r>
              <a:rPr lang="en-US" sz="2600" b="1" dirty="0" err="1">
                <a:latin typeface="Times New Roman" panose="02020603050405020304" pitchFamily="18" charset="0"/>
                <a:cs typeface="Times New Roman" panose="02020603050405020304" pitchFamily="18" charset="0"/>
              </a:rPr>
              <a:t>Phân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hóa</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học</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sinh</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trong</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quá</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trình</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ôn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tập</a:t>
            </a:r>
            <a:endParaRPr lang="en-US" sz="2600" b="1" dirty="0">
              <a:latin typeface="Times New Roman" panose="02020603050405020304" pitchFamily="18" charset="0"/>
              <a:cs typeface="Times New Roman" panose="02020603050405020304" pitchFamily="18" charset="0"/>
            </a:endParaRPr>
          </a:p>
          <a:p>
            <a:r>
              <a:rPr lang="en-US" sz="2600" b="1" dirty="0" err="1">
                <a:latin typeface="Times New Roman" panose="02020603050405020304" pitchFamily="18" charset="0"/>
                <a:cs typeface="Times New Roman" panose="02020603050405020304" pitchFamily="18" charset="0"/>
              </a:rPr>
              <a:t>Định</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hướng</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chung</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trên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toàn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bộ</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khối</a:t>
            </a:r>
            <a:r>
              <a:rPr lang="en-US" sz="2600" b="1" dirty="0">
                <a:latin typeface="Times New Roman" panose="02020603050405020304" pitchFamily="18" charset="0"/>
                <a:cs typeface="Times New Roman" panose="02020603050405020304" pitchFamily="18" charset="0"/>
              </a:rPr>
              <a:t> 9: </a:t>
            </a:r>
            <a:r>
              <a:rPr lang="en-US" sz="2600" dirty="0" err="1">
                <a:latin typeface="Times New Roman" panose="02020603050405020304" pitchFamily="18" charset="0"/>
                <a:cs typeface="Times New Roman" panose="02020603050405020304" pitchFamily="18" charset="0"/>
              </a:rPr>
              <a:t>với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cách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chấm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mở</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có</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sự</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tách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biệt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giữa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nội</a:t>
            </a:r>
            <a:r>
              <a:rPr lang="en-US" sz="2600" dirty="0">
                <a:latin typeface="Times New Roman" panose="02020603050405020304" pitchFamily="18" charset="0"/>
                <a:cs typeface="Times New Roman" panose="02020603050405020304" pitchFamily="18" charset="0"/>
              </a:rPr>
              <a:t> dung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hình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thức</a:t>
            </a:r>
            <a:r>
              <a:rPr lang="en-US" sz="2600" dirty="0">
                <a:latin typeface="Times New Roman" panose="02020603050405020304" pitchFamily="18" charset="0"/>
                <a:cs typeface="Times New Roman" panose="02020603050405020304" pitchFamily="18" charset="0"/>
              </a:rPr>
              <a:t>=&gt;  </a:t>
            </a:r>
            <a:r>
              <a:rPr lang="en-US" sz="2600" dirty="0" err="1">
                <a:latin typeface="Times New Roman" panose="02020603050405020304" pitchFamily="18" charset="0"/>
                <a:cs typeface="Times New Roman" panose="02020603050405020304" pitchFamily="18" charset="0"/>
              </a:rPr>
              <a:t>thống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nhất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dạy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đủ</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các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chủ</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đề</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ôn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tập</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khuyến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khích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học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sinh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hoàn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thành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toàn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bộ</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bài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không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bỏ</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câu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hỏi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đọc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hiểu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nào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hoàn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thành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cả</a:t>
            </a:r>
            <a:r>
              <a:rPr lang="en-US" sz="2600" dirty="0">
                <a:latin typeface="Times New Roman" panose="02020603050405020304" pitchFamily="18" charset="0"/>
                <a:cs typeface="Times New Roman" panose="02020603050405020304" pitchFamily="18" charset="0"/>
              </a:rPr>
              <a:t> 2 </a:t>
            </a:r>
            <a:r>
              <a:rPr lang="en-US" sz="2600" dirty="0" err="1">
                <a:latin typeface="Times New Roman" panose="02020603050405020304" pitchFamily="18" charset="0"/>
                <a:cs typeface="Times New Roman" panose="02020603050405020304" pitchFamily="18" charset="0"/>
              </a:rPr>
              <a:t>câu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viết</a:t>
            </a:r>
            <a:r>
              <a:rPr lang="en-US" sz="2600" dirty="0">
                <a:latin typeface="Times New Roman" panose="02020603050405020304" pitchFamily="18" charset="0"/>
                <a:cs typeface="Times New Roman" panose="02020603050405020304" pitchFamily="18" charset="0"/>
              </a:rPr>
              <a:t>.</a:t>
            </a:r>
          </a:p>
          <a:p>
            <a:pPr marL="0" indent="0">
              <a:buNone/>
            </a:pP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Phân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hóa</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học</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sinh</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theo</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năng</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lực</a:t>
            </a:r>
            <a:r>
              <a:rPr lang="en-US" sz="2600" b="1" dirty="0">
                <a:latin typeface="Times New Roman" panose="02020603050405020304" pitchFamily="18" charset="0"/>
                <a:cs typeface="Times New Roman" panose="02020603050405020304" pitchFamily="18" charset="0"/>
              </a:rPr>
              <a:t> ở </a:t>
            </a:r>
            <a:r>
              <a:rPr lang="en-US" sz="2600" b="1" dirty="0" err="1">
                <a:latin typeface="Times New Roman" panose="02020603050405020304" pitchFamily="18" charset="0"/>
                <a:cs typeface="Times New Roman" panose="02020603050405020304" pitchFamily="18" charset="0"/>
              </a:rPr>
              <a:t>phần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viết</a:t>
            </a:r>
            <a:endParaRPr lang="en-US" sz="2600" b="1" dirty="0">
              <a:latin typeface="Times New Roman" panose="02020603050405020304" pitchFamily="18" charset="0"/>
              <a:cs typeface="Times New Roman" panose="02020603050405020304" pitchFamily="18" charset="0"/>
            </a:endParaRPr>
          </a:p>
          <a:p>
            <a:pPr marL="0" indent="0">
              <a:buNone/>
            </a:pPr>
            <a:endParaRPr lang="en-US" b="1" dirty="0">
              <a:latin typeface="Times New Roman" panose="02020603050405020304" pitchFamily="18" charset="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6166A084-3853-FAEB-7E25-7B6B558BF967}"/>
              </a:ext>
            </a:extLst>
          </p:cNvPr>
          <p:cNvGraphicFramePr>
            <a:graphicFrameLocks noGrp="1"/>
          </p:cNvGraphicFramePr>
          <p:nvPr>
            <p:extLst>
              <p:ext uri="{D42A27DB-BD31-4B8C-83A1-F6EECF244321}">
                <p14:modId xmlns:p14="http://schemas.microsoft.com/office/powerpoint/2010/main" val="1368429338"/>
              </p:ext>
            </p:extLst>
          </p:nvPr>
        </p:nvGraphicFramePr>
        <p:xfrm>
          <a:off x="559837" y="3540972"/>
          <a:ext cx="10884912" cy="3011022"/>
        </p:xfrm>
        <a:graphic>
          <a:graphicData uri="http://schemas.openxmlformats.org/drawingml/2006/table">
            <a:tbl>
              <a:tblPr firstRow="1" bandRow="1">
                <a:tableStyleId>{5C22544A-7EE6-4342-B048-85BDC9FD1C3A}</a:tableStyleId>
              </a:tblPr>
              <a:tblGrid>
                <a:gridCol w="5442456">
                  <a:extLst>
                    <a:ext uri="{9D8B030D-6E8A-4147-A177-3AD203B41FA5}">
                      <a16:colId xmlns:a16="http://schemas.microsoft.com/office/drawing/2014/main" val="3023975181"/>
                    </a:ext>
                  </a:extLst>
                </a:gridCol>
                <a:gridCol w="5442456">
                  <a:extLst>
                    <a:ext uri="{9D8B030D-6E8A-4147-A177-3AD203B41FA5}">
                      <a16:colId xmlns:a16="http://schemas.microsoft.com/office/drawing/2014/main" val="3877193505"/>
                    </a:ext>
                  </a:extLst>
                </a:gridCol>
              </a:tblGrid>
              <a:tr h="481182">
                <a:tc>
                  <a:txBody>
                    <a:bodyPr/>
                    <a:lstStyle/>
                    <a:p>
                      <a:r>
                        <a:rPr lang="en-US" sz="2000">
                          <a:latin typeface="Times New Roman" panose="02020603050405020304" pitchFamily="18" charset="0"/>
                          <a:cs typeface="Times New Roman" panose="02020603050405020304" pitchFamily="18" charset="0"/>
                        </a:rPr>
                        <a:t>Học sinh Yếu-Trung bình</a:t>
                      </a:r>
                    </a:p>
                  </a:txBody>
                  <a:tcPr/>
                </a:tc>
                <a:tc>
                  <a:txBody>
                    <a:bodyPr/>
                    <a:lstStyle/>
                    <a:p>
                      <a:r>
                        <a:rPr lang="en-US" sz="2000">
                          <a:latin typeface="Times New Roman" panose="02020603050405020304" pitchFamily="18" charset="0"/>
                          <a:cs typeface="Times New Roman" panose="02020603050405020304" pitchFamily="18" charset="0"/>
                        </a:rPr>
                        <a:t>Học sinh Khá-giỏi</a:t>
                      </a:r>
                    </a:p>
                  </a:txBody>
                  <a:tcPr/>
                </a:tc>
                <a:extLst>
                  <a:ext uri="{0D108BD9-81ED-4DB2-BD59-A6C34878D82A}">
                    <a16:rowId xmlns:a16="http://schemas.microsoft.com/office/drawing/2014/main" val="430813460"/>
                  </a:ext>
                </a:extLst>
              </a:tr>
              <a:tr h="481182">
                <a:tc>
                  <a:txBody>
                    <a:bodyPr/>
                    <a:lstStyle/>
                    <a:p>
                      <a:pPr marL="285750" indent="-285750">
                        <a:buFontTx/>
                        <a:buChar char="-"/>
                      </a:pPr>
                      <a:r>
                        <a:rPr lang="en-US" sz="2000">
                          <a:latin typeface="Times New Roman" panose="02020603050405020304" pitchFamily="18" charset="0"/>
                          <a:cs typeface="Times New Roman" panose="02020603050405020304" pitchFamily="18" charset="0"/>
                        </a:rPr>
                        <a:t>Đoạn văn: 1,0-1,25 điểm</a:t>
                      </a:r>
                    </a:p>
                    <a:p>
                      <a:pPr marL="0" indent="0">
                        <a:buFontTx/>
                        <a:buNone/>
                      </a:pPr>
                      <a:r>
                        <a:rPr lang="en-US" sz="2000">
                          <a:latin typeface="Times New Roman" panose="02020603050405020304" pitchFamily="18" charset="0"/>
                          <a:cs typeface="Times New Roman" panose="02020603050405020304" pitchFamily="18" charset="0"/>
                        </a:rPr>
                        <a:t>Yêu cầu:</a:t>
                      </a:r>
                    </a:p>
                    <a:p>
                      <a:pPr marL="0" indent="0">
                        <a:buFontTx/>
                        <a:buNone/>
                      </a:pPr>
                      <a:r>
                        <a:rPr lang="en-US" sz="2000">
                          <a:latin typeface="Times New Roman" panose="02020603050405020304" pitchFamily="18" charset="0"/>
                          <a:cs typeface="Times New Roman" panose="02020603050405020304" pitchFamily="18" charset="0"/>
                        </a:rPr>
                        <a:t>+ Viết đúng hình thức đoạn văn, dung lượng 200 chữ: 0,5 đ</a:t>
                      </a:r>
                    </a:p>
                    <a:p>
                      <a:pPr marL="0" indent="0">
                        <a:buFontTx/>
                        <a:buNone/>
                      </a:pPr>
                      <a:r>
                        <a:rPr lang="en-US" sz="2000">
                          <a:latin typeface="Times New Roman" panose="02020603050405020304" pitchFamily="18" charset="0"/>
                          <a:cs typeface="Times New Roman" panose="02020603050405020304" pitchFamily="18" charset="0"/>
                        </a:rPr>
                        <a:t>+ Bám vài đề bài, trích bằng chứng, nhận xét đánh giá nội dung và nghệ thuật</a:t>
                      </a:r>
                    </a:p>
                  </a:txBody>
                  <a:tcPr/>
                </a:tc>
                <a:tc>
                  <a:txBody>
                    <a:bodyPr/>
                    <a:lstStyle/>
                    <a:p>
                      <a:pPr marL="285750" indent="-285750">
                        <a:buFontTx/>
                        <a:buChar char="-"/>
                      </a:pPr>
                      <a:r>
                        <a:rPr lang="en-US" sz="2000">
                          <a:latin typeface="Times New Roman" panose="02020603050405020304" pitchFamily="18" charset="0"/>
                          <a:cs typeface="Times New Roman" panose="02020603050405020304" pitchFamily="18" charset="0"/>
                        </a:rPr>
                        <a:t>Đoạn văn: 1,5-2,0</a:t>
                      </a:r>
                    </a:p>
                    <a:p>
                      <a:pPr marL="0" indent="0">
                        <a:buFontTx/>
                        <a:buNone/>
                      </a:pPr>
                      <a:r>
                        <a:rPr lang="en-US" sz="2000">
                          <a:latin typeface="Times New Roman" panose="02020603050405020304" pitchFamily="18" charset="0"/>
                          <a:cs typeface="Times New Roman" panose="02020603050405020304" pitchFamily="18" charset="0"/>
                        </a:rPr>
                        <a:t>Yêu cầu: </a:t>
                      </a:r>
                    </a:p>
                    <a:p>
                      <a:pPr marL="285750" indent="-285750">
                        <a:buFontTx/>
                        <a:buChar char="-"/>
                      </a:pPr>
                      <a:r>
                        <a:rPr lang="en-US" sz="2000">
                          <a:latin typeface="Times New Roman" panose="02020603050405020304" pitchFamily="18" charset="0"/>
                          <a:cs typeface="Times New Roman" panose="02020603050405020304" pitchFamily="18" charset="0"/>
                        </a:rPr>
                        <a:t>Xác định được vấn đề nghị luận</a:t>
                      </a:r>
                    </a:p>
                    <a:p>
                      <a:pPr marL="285750" indent="-285750">
                        <a:buFontTx/>
                        <a:buChar char="-"/>
                      </a:pPr>
                      <a:r>
                        <a:rPr lang="en-US" sz="2000">
                          <a:latin typeface="Times New Roman" panose="02020603050405020304" pitchFamily="18" charset="0"/>
                          <a:cs typeface="Times New Roman" panose="02020603050405020304" pitchFamily="18" charset="0"/>
                        </a:rPr>
                        <a:t>Phân tích làm sáng tỏ nội dung nghị luận.</a:t>
                      </a:r>
                    </a:p>
                    <a:p>
                      <a:pPr marL="285750" indent="-285750">
                        <a:buFontTx/>
                        <a:buChar char="-"/>
                      </a:pPr>
                      <a:r>
                        <a:rPr lang="en-US" sz="2000">
                          <a:latin typeface="Times New Roman" panose="02020603050405020304" pitchFamily="18" charset="0"/>
                          <a:cs typeface="Times New Roman" panose="02020603050405020304" pitchFamily="18" charset="0"/>
                        </a:rPr>
                        <a:t>Lập luận: liên kết các câu làm rõ chủ đề đoạn văn, có sự liên hệ, so sánh, sử dụng trích dẫn lí luận văn học gọn gàng, biết đánh giá khái quát vấn đề rộng hơn.</a:t>
                      </a:r>
                    </a:p>
                  </a:txBody>
                  <a:tcPr/>
                </a:tc>
                <a:extLst>
                  <a:ext uri="{0D108BD9-81ED-4DB2-BD59-A6C34878D82A}">
                    <a16:rowId xmlns:a16="http://schemas.microsoft.com/office/drawing/2014/main" val="4152978911"/>
                  </a:ext>
                </a:extLst>
              </a:tr>
            </a:tbl>
          </a:graphicData>
        </a:graphic>
      </p:graphicFrame>
    </p:spTree>
    <p:extLst>
      <p:ext uri="{BB962C8B-B14F-4D97-AF65-F5344CB8AC3E}">
        <p14:creationId xmlns:p14="http://schemas.microsoft.com/office/powerpoint/2010/main" val="1887960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36487253-5ACC-BBFE-E66D-4F2E9E775B52}"/>
              </a:ext>
            </a:extLst>
          </p:cNvPr>
          <p:cNvGraphicFramePr>
            <a:graphicFrameLocks noGrp="1"/>
          </p:cNvGraphicFramePr>
          <p:nvPr>
            <p:ph idx="1"/>
            <p:extLst>
              <p:ext uri="{D42A27DB-BD31-4B8C-83A1-F6EECF244321}">
                <p14:modId xmlns:p14="http://schemas.microsoft.com/office/powerpoint/2010/main" val="3245914714"/>
              </p:ext>
            </p:extLst>
          </p:nvPr>
        </p:nvGraphicFramePr>
        <p:xfrm>
          <a:off x="401216" y="242597"/>
          <a:ext cx="10842172" cy="6560962"/>
        </p:xfrm>
        <a:graphic>
          <a:graphicData uri="http://schemas.openxmlformats.org/drawingml/2006/table">
            <a:tbl>
              <a:tblPr firstRow="1" bandRow="1">
                <a:tableStyleId>{5C22544A-7EE6-4342-B048-85BDC9FD1C3A}</a:tableStyleId>
              </a:tblPr>
              <a:tblGrid>
                <a:gridCol w="5421086">
                  <a:extLst>
                    <a:ext uri="{9D8B030D-6E8A-4147-A177-3AD203B41FA5}">
                      <a16:colId xmlns:a16="http://schemas.microsoft.com/office/drawing/2014/main" val="357428647"/>
                    </a:ext>
                  </a:extLst>
                </a:gridCol>
                <a:gridCol w="5421086">
                  <a:extLst>
                    <a:ext uri="{9D8B030D-6E8A-4147-A177-3AD203B41FA5}">
                      <a16:colId xmlns:a16="http://schemas.microsoft.com/office/drawing/2014/main" val="3806660636"/>
                    </a:ext>
                  </a:extLst>
                </a:gridCol>
              </a:tblGrid>
              <a:tr h="617362">
                <a:tc>
                  <a:txBody>
                    <a:bodyPr/>
                    <a:lstStyle/>
                    <a:p>
                      <a:r>
                        <a:rPr lang="en-US" sz="2400">
                          <a:latin typeface="Times New Roman" panose="02020603050405020304" pitchFamily="18" charset="0"/>
                          <a:cs typeface="Times New Roman" panose="02020603050405020304" pitchFamily="18" charset="0"/>
                        </a:rPr>
                        <a:t>Học sinh Yếu- Trung bình</a:t>
                      </a:r>
                    </a:p>
                  </a:txBody>
                  <a:tcPr/>
                </a:tc>
                <a:tc>
                  <a:txBody>
                    <a:bodyPr/>
                    <a:lstStyle/>
                    <a:p>
                      <a:r>
                        <a:rPr lang="en-US" sz="2400">
                          <a:latin typeface="Times New Roman" panose="02020603050405020304" pitchFamily="18" charset="0"/>
                          <a:cs typeface="Times New Roman" panose="02020603050405020304" pitchFamily="18" charset="0"/>
                        </a:rPr>
                        <a:t>Học sinh Khá- Giỏi</a:t>
                      </a:r>
                    </a:p>
                  </a:txBody>
                  <a:tcPr/>
                </a:tc>
                <a:extLst>
                  <a:ext uri="{0D108BD9-81ED-4DB2-BD59-A6C34878D82A}">
                    <a16:rowId xmlns:a16="http://schemas.microsoft.com/office/drawing/2014/main" val="1683401304"/>
                  </a:ext>
                </a:extLst>
              </a:tr>
              <a:tr h="5932728">
                <a:tc>
                  <a:txBody>
                    <a:bodyPr/>
                    <a:lstStyle/>
                    <a:p>
                      <a:pPr marL="285750" indent="-285750">
                        <a:buFontTx/>
                        <a:buChar char="-"/>
                      </a:pPr>
                      <a:r>
                        <a:rPr lang="en-US" sz="2400">
                          <a:latin typeface="Times New Roman" panose="02020603050405020304" pitchFamily="18" charset="0"/>
                          <a:cs typeface="Times New Roman" panose="02020603050405020304" pitchFamily="18" charset="0"/>
                        </a:rPr>
                        <a:t>Bài NLXH: mục tiêu 2,0-2.5</a:t>
                      </a:r>
                    </a:p>
                    <a:p>
                      <a:pPr marL="285750" indent="-285750">
                        <a:buFontTx/>
                        <a:buChar char="-"/>
                      </a:pPr>
                      <a:r>
                        <a:rPr lang="en-US" sz="2400">
                          <a:latin typeface="Times New Roman" panose="02020603050405020304" pitchFamily="18" charset="0"/>
                          <a:cs typeface="Times New Roman" panose="02020603050405020304" pitchFamily="18" charset="0"/>
                        </a:rPr>
                        <a:t>Yêu cầu:</a:t>
                      </a:r>
                    </a:p>
                    <a:p>
                      <a:pPr marL="0" indent="0">
                        <a:buFontTx/>
                        <a:buNone/>
                      </a:pPr>
                      <a:r>
                        <a:rPr lang="en-US" sz="2400">
                          <a:latin typeface="Times New Roman" panose="02020603050405020304" pitchFamily="18" charset="0"/>
                          <a:cs typeface="Times New Roman" panose="02020603050405020304" pitchFamily="18" charset="0"/>
                        </a:rPr>
                        <a:t>+ Hình thức: Đủ dung lượng, 3 phần của 1 bài văn</a:t>
                      </a:r>
                    </a:p>
                    <a:p>
                      <a:pPr marL="0" indent="0">
                        <a:buFontTx/>
                        <a:buNone/>
                      </a:pPr>
                      <a:r>
                        <a:rPr lang="en-US" sz="2400">
                          <a:latin typeface="Times New Roman" panose="02020603050405020304" pitchFamily="18" charset="0"/>
                          <a:cs typeface="Times New Roman" panose="02020603050405020304" pitchFamily="18" charset="0"/>
                        </a:rPr>
                        <a:t>+ Làm đủ các luận điểm( các thao tác lập luận): giải thích- bàn luận-mở rộng- giải pháp.</a:t>
                      </a:r>
                    </a:p>
                    <a:p>
                      <a:pPr marL="0" indent="0">
                        <a:buFontTx/>
                        <a:buNone/>
                      </a:pPr>
                      <a:r>
                        <a:rPr lang="en-US" sz="2400">
                          <a:latin typeface="Times New Roman" panose="02020603050405020304" pitchFamily="18" charset="0"/>
                          <a:cs typeface="Times New Roman" panose="02020603050405020304" pitchFamily="18" charset="0"/>
                        </a:rPr>
                        <a:t>+ Đảm bảo đưa cách lập luận tương đối rõ luận điểm-lí lẽ-bằng chứng</a:t>
                      </a:r>
                    </a:p>
                  </a:txBody>
                  <a:tcPr/>
                </a:tc>
                <a:tc>
                  <a:txBody>
                    <a:bodyPr/>
                    <a:lstStyle/>
                    <a:p>
                      <a:pPr marL="285750" indent="-285750">
                        <a:buFontTx/>
                        <a:buChar char="-"/>
                      </a:pPr>
                      <a:r>
                        <a:rPr lang="en-US" sz="2400">
                          <a:latin typeface="Times New Roman" panose="02020603050405020304" pitchFamily="18" charset="0"/>
                          <a:cs typeface="Times New Roman" panose="02020603050405020304" pitchFamily="18" charset="0"/>
                        </a:rPr>
                        <a:t>Bài NLXH: mục tiêu từ 2,75-3,75 đ</a:t>
                      </a:r>
                    </a:p>
                    <a:p>
                      <a:pPr marL="285750" indent="-285750">
                        <a:buFontTx/>
                        <a:buChar char="-"/>
                      </a:pPr>
                      <a:r>
                        <a:rPr lang="en-US" sz="2400">
                          <a:latin typeface="Times New Roman" panose="02020603050405020304" pitchFamily="18" charset="0"/>
                          <a:cs typeface="Times New Roman" panose="02020603050405020304" pitchFamily="18" charset="0"/>
                        </a:rPr>
                        <a:t>Yêu cầu: Trên cơ sở làm đủ các luận điểm=&gt; lưu ý học sinh cách ghi điểm sáng tạo trong 2 phần:</a:t>
                      </a:r>
                    </a:p>
                    <a:p>
                      <a:pPr marL="0" indent="0">
                        <a:buFontTx/>
                        <a:buNone/>
                      </a:pPr>
                      <a:r>
                        <a:rPr lang="en-US" sz="2400">
                          <a:latin typeface="Times New Roman" panose="02020603050405020304" pitchFamily="18" charset="0"/>
                          <a:cs typeface="Times New Roman" panose="02020603050405020304" pitchFamily="18" charset="0"/>
                        </a:rPr>
                        <a:t>+ Mở rộng: đưa ra những góc nhìn khác đầy đủ về vấn đề</a:t>
                      </a:r>
                    </a:p>
                    <a:p>
                      <a:pPr marL="0" indent="0">
                        <a:buFontTx/>
                        <a:buNone/>
                      </a:pPr>
                      <a:r>
                        <a:rPr lang="en-US" sz="2400">
                          <a:latin typeface="Times New Roman" panose="02020603050405020304" pitchFamily="18" charset="0"/>
                          <a:cs typeface="Times New Roman" panose="02020603050405020304" pitchFamily="18" charset="0"/>
                        </a:rPr>
                        <a:t>+ Giải pháp viết sâu, chia giải pháp theo đối tượng và các mức độ khác nhau</a:t>
                      </a:r>
                    </a:p>
                    <a:p>
                      <a:pPr marL="0" indent="0">
                        <a:buFontTx/>
                        <a:buNone/>
                      </a:pPr>
                      <a:r>
                        <a:rPr lang="en-US" sz="2400">
                          <a:latin typeface="Times New Roman" panose="02020603050405020304" pitchFamily="18" charset="0"/>
                          <a:cs typeface="Times New Roman" panose="02020603050405020304" pitchFamily="18" charset="0"/>
                        </a:rPr>
                        <a:t>+ Lựa chọn bằng chứng tiêu biểu, thuyết phục</a:t>
                      </a:r>
                    </a:p>
                    <a:p>
                      <a:pPr marL="0" indent="0">
                        <a:buFontTx/>
                        <a:buNone/>
                      </a:pPr>
                      <a:r>
                        <a:rPr lang="en-US" sz="2400">
                          <a:latin typeface="Times New Roman" panose="02020603050405020304" pitchFamily="18" charset="0"/>
                          <a:cs typeface="Times New Roman" panose="02020603050405020304" pitchFamily="18" charset="0"/>
                        </a:rPr>
                        <a:t>+ Diễn đạt: chú ý mở bài hay, sử dụng thêm trích dẫn đặc sắc: câu nói, danh ngôn, châm ngôn</a:t>
                      </a:r>
                    </a:p>
                    <a:p>
                      <a:pPr marL="0" indent="0">
                        <a:buFontTx/>
                        <a:buNone/>
                      </a:pPr>
                      <a:r>
                        <a:rPr lang="en-US" sz="2400">
                          <a:latin typeface="Times New Roman" panose="02020603050405020304" pitchFamily="18" charset="0"/>
                          <a:cs typeface="Times New Roman" panose="02020603050405020304" pitchFamily="18" charset="0"/>
                        </a:rPr>
                        <a:t>=&gt; Yêu cầu những hs chăm chỉ làm sổ tay NLXH.</a:t>
                      </a:r>
                    </a:p>
                    <a:p>
                      <a:pPr marL="0" indent="0">
                        <a:buFontTx/>
                        <a:buNone/>
                      </a:pPr>
                      <a:endParaRPr lang="en-US" sz="240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76598331"/>
                  </a:ext>
                </a:extLst>
              </a:tr>
            </a:tbl>
          </a:graphicData>
        </a:graphic>
      </p:graphicFrame>
    </p:spTree>
    <p:extLst>
      <p:ext uri="{BB962C8B-B14F-4D97-AF65-F5344CB8AC3E}">
        <p14:creationId xmlns:p14="http://schemas.microsoft.com/office/powerpoint/2010/main" val="2745943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084D2A-395F-21DA-B0F7-ED311BAD51CC}"/>
              </a:ext>
            </a:extLst>
          </p:cNvPr>
          <p:cNvSpPr>
            <a:spLocks noGrp="1"/>
          </p:cNvSpPr>
          <p:nvPr>
            <p:ph idx="1"/>
          </p:nvPr>
        </p:nvSpPr>
        <p:spPr>
          <a:xfrm>
            <a:off x="677334" y="540775"/>
            <a:ext cx="10728085" cy="5500588"/>
          </a:xfrm>
        </p:spPr>
        <p:txBody>
          <a:bodyPr>
            <a:normAutofit/>
          </a:bodyPr>
          <a:lstStyle/>
          <a:p>
            <a:pPr marL="0" indent="0">
              <a:buNone/>
            </a:pPr>
            <a:r>
              <a:rPr lang="en-US" sz="2600">
                <a:latin typeface="Times New Roman" panose="02020603050405020304" pitchFamily="18" charset="0"/>
                <a:cs typeface="Times New Roman" panose="02020603050405020304" pitchFamily="18" charset="0"/>
              </a:rPr>
              <a:t>4</a:t>
            </a:r>
            <a:r>
              <a:rPr lang="en-US" sz="2600" b="1">
                <a:latin typeface="Times New Roman" panose="02020603050405020304" pitchFamily="18" charset="0"/>
                <a:cs typeface="Times New Roman" panose="02020603050405020304" pitchFamily="18" charset="0"/>
              </a:rPr>
              <a:t>. Hỗ trợ, động viên, kiểm tra học sinh kịp thời</a:t>
            </a:r>
          </a:p>
          <a:p>
            <a:pPr>
              <a:buFontTx/>
              <a:buChar char="-"/>
            </a:pPr>
            <a:r>
              <a:rPr lang="en-US" sz="2600">
                <a:latin typeface="Times New Roman" panose="02020603050405020304" pitchFamily="18" charset="0"/>
                <a:cs typeface="Times New Roman" panose="02020603050405020304" pitchFamily="18" charset="0"/>
              </a:rPr>
              <a:t>GV sẵn sàng làm mẫu cách làm bài</a:t>
            </a:r>
          </a:p>
          <a:p>
            <a:pPr>
              <a:buFontTx/>
              <a:buChar char="-"/>
            </a:pPr>
            <a:r>
              <a:rPr lang="en-US" sz="2600">
                <a:latin typeface="Times New Roman" panose="02020603050405020304" pitchFamily="18" charset="0"/>
                <a:cs typeface="Times New Roman" panose="02020603050405020304" pitchFamily="18" charset="0"/>
              </a:rPr>
              <a:t>Chấm bài HS, phát hiện những điểm còn tồn tại về kiến thức và kĩ năng=&gt; rút kinh nghiệm cả pp dạy của chính giáo viên và bổ trợ kiến thức còn chưa rõ cho học sinh, đồng thời ghi nhận sự tiến bộ của HS.</a:t>
            </a:r>
          </a:p>
          <a:p>
            <a:pPr>
              <a:buFontTx/>
              <a:buChar char="-"/>
            </a:pPr>
            <a:r>
              <a:rPr lang="en-US" sz="2600">
                <a:latin typeface="Times New Roman" panose="02020603050405020304" pitchFamily="18" charset="0"/>
                <a:cs typeface="Times New Roman" panose="02020603050405020304" pitchFamily="18" charset="0"/>
              </a:rPr>
              <a:t>Khích lệ HS tự tin viết, trình bày theo hướng dẫn.</a:t>
            </a:r>
          </a:p>
          <a:p>
            <a:pPr>
              <a:buFontTx/>
              <a:buChar char="-"/>
            </a:pPr>
            <a:r>
              <a:rPr lang="en-US" sz="2600">
                <a:latin typeface="Times New Roman" panose="02020603050405020304" pitchFamily="18" charset="0"/>
                <a:cs typeface="Times New Roman" panose="02020603050405020304" pitchFamily="18" charset="0"/>
              </a:rPr>
              <a:t>Giao đề- kiểm tra việc hoàn thành- chấm chữa và phản hồi tích cực.</a:t>
            </a:r>
          </a:p>
          <a:p>
            <a:pPr>
              <a:buFontTx/>
              <a:buChar char="-"/>
            </a:pPr>
            <a:r>
              <a:rPr lang="en-US" sz="2600">
                <a:latin typeface="Times New Roman" panose="02020603050405020304" pitchFamily="18" charset="0"/>
                <a:cs typeface="Times New Roman" panose="02020603050405020304" pitchFamily="18" charset="0"/>
              </a:rPr>
              <a:t>Chia đôi bạn cùng tiến</a:t>
            </a:r>
          </a:p>
          <a:p>
            <a:pPr>
              <a:buFontTx/>
              <a:buChar char="-"/>
            </a:pPr>
            <a:r>
              <a:rPr lang="en-US" sz="2600">
                <a:latin typeface="Times New Roman" panose="02020603050405020304" pitchFamily="18" charset="0"/>
                <a:cs typeface="Times New Roman" panose="02020603050405020304" pitchFamily="18" charset="0"/>
              </a:rPr>
              <a:t>Kết hợp với phụ huynh kiểm tra việc hoàn thành nhiệm vụ học tập của các con.</a:t>
            </a:r>
          </a:p>
          <a:p>
            <a:pPr>
              <a:buFontTx/>
              <a:buChar char="-"/>
            </a:pPr>
            <a:r>
              <a:rPr lang="en-US" sz="2600">
                <a:latin typeface="Times New Roman" panose="02020603050405020304" pitchFamily="18" charset="0"/>
                <a:cs typeface="Times New Roman" panose="02020603050405020304" pitchFamily="18" charset="0"/>
              </a:rPr>
              <a:t>Hỗ trợ tài liệu tham khảo có chất lượng cho HS đọc, tự luyện.</a:t>
            </a:r>
          </a:p>
        </p:txBody>
      </p:sp>
    </p:spTree>
    <p:extLst>
      <p:ext uri="{BB962C8B-B14F-4D97-AF65-F5344CB8AC3E}">
        <p14:creationId xmlns:p14="http://schemas.microsoft.com/office/powerpoint/2010/main" val="37504485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68A232-4BAE-EEC8-8D63-23B7B093AA04}"/>
              </a:ext>
            </a:extLst>
          </p:cNvPr>
          <p:cNvSpPr>
            <a:spLocks noGrp="1"/>
          </p:cNvSpPr>
          <p:nvPr>
            <p:ph idx="1"/>
          </p:nvPr>
        </p:nvSpPr>
        <p:spPr>
          <a:xfrm>
            <a:off x="838200" y="662473"/>
            <a:ext cx="10515600" cy="5514490"/>
          </a:xfrm>
        </p:spPr>
        <p:txBody>
          <a:bodyPr>
            <a:normAutofit/>
          </a:bodyPr>
          <a:lstStyle/>
          <a:p>
            <a:pPr marL="0" indent="0">
              <a:buNone/>
            </a:pPr>
            <a:r>
              <a:rPr lang="en-US" sz="2800" b="1" dirty="0">
                <a:latin typeface="Times New Roman" panose="02020603050405020304" pitchFamily="18" charset="0"/>
                <a:cs typeface="Times New Roman" panose="02020603050405020304" pitchFamily="18" charset="0"/>
              </a:rPr>
              <a:t>5. </a:t>
            </a:r>
            <a:r>
              <a:rPr lang="en-US" sz="2800" b="1" dirty="0" err="1">
                <a:latin typeface="Times New Roman" panose="02020603050405020304" pitchFamily="18" charset="0"/>
                <a:cs typeface="Times New Roman" panose="02020603050405020304" pitchFamily="18" charset="0"/>
              </a:rPr>
              <a:t>Một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số</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đề</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xuất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cho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năm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học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tới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về</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công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tác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ôn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vào</a:t>
            </a:r>
            <a:r>
              <a:rPr lang="en-US" sz="2800" b="1" dirty="0">
                <a:latin typeface="Times New Roman" panose="02020603050405020304" pitchFamily="18" charset="0"/>
                <a:cs typeface="Times New Roman" panose="02020603050405020304" pitchFamily="18" charset="0"/>
              </a:rPr>
              <a:t> 10</a:t>
            </a:r>
          </a:p>
          <a:p>
            <a:pPr>
              <a:buFontTx/>
              <a:buChar char="-"/>
            </a:pP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rõ</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a:t>
            </a:r>
          </a:p>
          <a:p>
            <a:pPr>
              <a:buFontTx/>
              <a:buChar char="-"/>
            </a:pPr>
            <a:r>
              <a:rPr lang="en-US" sz="2800" dirty="0" err="1">
                <a:latin typeface="Times New Roman" panose="02020603050405020304" pitchFamily="18" charset="0"/>
                <a:cs typeface="Times New Roman" panose="02020603050405020304" pitchFamily="18" charset="0"/>
              </a:rPr>
              <a:t>Nhóm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9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soạn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luyện</a:t>
            </a:r>
            <a:r>
              <a:rPr lang="en-US" sz="2800" dirty="0">
                <a:latin typeface="Times New Roman" panose="02020603050405020304" pitchFamily="18" charset="0"/>
                <a:cs typeface="Times New Roman" panose="02020603050405020304" pitchFamily="18" charset="0"/>
              </a:rPr>
              <a:t>.</a:t>
            </a:r>
          </a:p>
          <a:p>
            <a:pPr>
              <a:buFontTx/>
              <a:buChar char="-"/>
            </a:pPr>
            <a:r>
              <a:rPr lang="en-US" sz="2800" dirty="0" err="1">
                <a:latin typeface="Times New Roman" panose="02020603050405020304" pitchFamily="18" charset="0"/>
                <a:cs typeface="Times New Roman" panose="02020603050405020304" pitchFamily="18" charset="0"/>
              </a:rPr>
              <a:t>Tăng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nhóm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9 chia </a:t>
            </a:r>
            <a:r>
              <a:rPr lang="en-US" sz="2800" dirty="0" err="1">
                <a:latin typeface="Times New Roman" panose="02020603050405020304" pitchFamily="18" charset="0"/>
                <a:cs typeface="Times New Roman" panose="02020603050405020304" pitchFamily="18" charset="0"/>
              </a:rPr>
              <a:t>sẻ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nghiệm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dạy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a:t>
            </a:r>
            <a:r>
              <a:rPr lang="en-US" sz="2800" dirty="0">
                <a:latin typeface="Times New Roman" panose="02020603050405020304" pitchFamily="18" charset="0"/>
                <a:cs typeface="Times New Roman" panose="02020603050405020304" pitchFamily="18" charset="0"/>
              </a:rPr>
              <a:t>.</a:t>
            </a:r>
          </a:p>
          <a:p>
            <a:pPr>
              <a:buFontTx/>
              <a:buChar char="-"/>
            </a:pPr>
            <a:r>
              <a:rPr lang="en-US" sz="2800" dirty="0">
                <a:latin typeface="Times New Roman" panose="02020603050405020304" pitchFamily="18" charset="0"/>
                <a:cs typeface="Times New Roman" panose="02020603050405020304" pitchFamily="18" charset="0"/>
              </a:rPr>
              <a:t>GV </a:t>
            </a:r>
            <a:r>
              <a:rPr lang="en-US" sz="2800" dirty="0" err="1">
                <a:latin typeface="Times New Roman" panose="02020603050405020304" pitchFamily="18" charset="0"/>
                <a:cs typeface="Times New Roman" panose="02020603050405020304" pitchFamily="18" charset="0"/>
              </a:rPr>
              <a:t>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cứu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dạy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cực</a:t>
            </a:r>
            <a:r>
              <a:rPr lang="en-US" sz="2800" dirty="0">
                <a:latin typeface="Times New Roman" panose="02020603050405020304" pitchFamily="18" charset="0"/>
                <a:cs typeface="Times New Roman" panose="02020603050405020304" pitchFamily="18" charset="0"/>
              </a:rPr>
              <a:t>.</a:t>
            </a:r>
          </a:p>
          <a:p>
            <a:pPr>
              <a:buFontTx/>
              <a:buChar char="-"/>
            </a:pP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hỏi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chia </a:t>
            </a:r>
            <a:r>
              <a:rPr lang="en-US" sz="2800" dirty="0" err="1">
                <a:latin typeface="Times New Roman" panose="02020603050405020304" pitchFamily="18" charset="0"/>
                <a:cs typeface="Times New Roman" panose="02020603050405020304" pitchFamily="18" charset="0"/>
              </a:rPr>
              <a:t>sẻ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nghiệp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chuyên</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viên </a:t>
            </a:r>
            <a:r>
              <a:rPr lang="vi-VN" sz="2800" dirty="0" err="1">
                <a:latin typeface="Times New Roman" panose="02020603050405020304" pitchFamily="18" charset="0"/>
                <a:cs typeface="Times New Roman" panose="02020603050405020304" pitchFamily="18" charset="0"/>
              </a:rPr>
              <a:t>phụ</a:t>
            </a:r>
            <a:r>
              <a:rPr lang="vi-VN" sz="2800" dirty="0">
                <a:latin typeface="Times New Roman" panose="02020603050405020304" pitchFamily="18" charset="0"/>
                <a:cs typeface="Times New Roman" panose="02020603050405020304" pitchFamily="18" charset="0"/>
              </a:rPr>
              <a:t> </a:t>
            </a:r>
            <a:r>
              <a:rPr lang="vi-VN" sz="2800" dirty="0" err="1">
                <a:latin typeface="Times New Roman" panose="02020603050405020304" pitchFamily="18" charset="0"/>
                <a:cs typeface="Times New Roman" panose="02020603050405020304" pitchFamily="18" charset="0"/>
              </a:rPr>
              <a:t>trách</a:t>
            </a:r>
            <a:r>
              <a:rPr lang="en-US" sz="2800" dirty="0">
                <a:latin typeface="Times New Roman" panose="02020603050405020304" pitchFamily="18" charset="0"/>
                <a:cs typeface="Times New Roman" panose="02020603050405020304" pitchFamily="18" charset="0"/>
              </a:rPr>
              <a:t>…</a:t>
            </a:r>
          </a:p>
          <a:p>
            <a:pPr>
              <a:buFontTx/>
              <a:buChar char="-"/>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92292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CC4FBE-C0B4-D364-FDDE-80BDEF4881D8}"/>
              </a:ext>
            </a:extLst>
          </p:cNvPr>
          <p:cNvSpPr>
            <a:spLocks noGrp="1"/>
          </p:cNvSpPr>
          <p:nvPr>
            <p:ph idx="1"/>
          </p:nvPr>
        </p:nvSpPr>
        <p:spPr>
          <a:xfrm>
            <a:off x="688258" y="914401"/>
            <a:ext cx="8585744" cy="5126962"/>
          </a:xfrm>
        </p:spPr>
        <p:txBody>
          <a:bodyPr>
            <a:normAutofit/>
          </a:bodyPr>
          <a:lstStyle/>
          <a:p>
            <a:pPr marL="0" indent="0" algn="ctr">
              <a:buNone/>
            </a:pPr>
            <a:endParaRPr lang="en-US" sz="3200" dirty="0">
              <a:latin typeface="Times New Roman" panose="02020603050405020304" pitchFamily="18" charset="0"/>
              <a:cs typeface="Times New Roman" panose="02020603050405020304" pitchFamily="18" charset="0"/>
            </a:endParaRPr>
          </a:p>
          <a:p>
            <a:pPr marL="0" indent="0" algn="ctr">
              <a:buNone/>
            </a:pPr>
            <a:endParaRPr lang="en-US" sz="3200" dirty="0">
              <a:latin typeface="Times New Roman" panose="02020603050405020304" pitchFamily="18" charset="0"/>
              <a:cs typeface="Times New Roman" panose="02020603050405020304" pitchFamily="18" charset="0"/>
            </a:endParaRPr>
          </a:p>
          <a:p>
            <a:pPr marL="0" indent="0" algn="ctr">
              <a:buNone/>
            </a:pPr>
            <a:r>
              <a:rPr lang="en-US" sz="3600" b="1" dirty="0">
                <a:solidFill>
                  <a:srgbClr val="FF0000"/>
                </a:solidFill>
                <a:latin typeface="Times New Roman" panose="02020603050405020304" pitchFamily="18" charset="0"/>
                <a:cs typeface="Times New Roman" panose="02020603050405020304" pitchFamily="18" charset="0"/>
              </a:rPr>
              <a:t>XIN CHÂN THÀNH CẢM ƠN CÁC THẦY CÔ ĐÃ VỀ DỰ </a:t>
            </a:r>
            <a:r>
              <a:rPr lang="vi-VN" sz="3600" b="1" dirty="0">
                <a:solidFill>
                  <a:srgbClr val="FF0000"/>
                </a:solidFill>
                <a:latin typeface="Times New Roman" panose="02020603050405020304" pitchFamily="18" charset="0"/>
                <a:cs typeface="Times New Roman" panose="02020603050405020304" pitchFamily="18" charset="0"/>
              </a:rPr>
              <a:t>SINH HOẠT CHUYÊN MÔN CỤM 36</a:t>
            </a:r>
            <a:endParaRPr lang="en-US" sz="3600" b="1" dirty="0">
              <a:solidFill>
                <a:srgbClr val="FF0000"/>
              </a:solidFill>
              <a:latin typeface="Times New Roman" panose="02020603050405020304" pitchFamily="18" charset="0"/>
              <a:cs typeface="Times New Roman" panose="02020603050405020304" pitchFamily="18" charset="0"/>
            </a:endParaRPr>
          </a:p>
          <a:p>
            <a:pPr marL="0" indent="0" algn="ctr">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1640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60C05A-7A75-0605-FCF3-55F8421EC0EE}"/>
              </a:ext>
            </a:extLst>
          </p:cNvPr>
          <p:cNvSpPr>
            <a:spLocks noGrp="1"/>
          </p:cNvSpPr>
          <p:nvPr>
            <p:ph idx="1"/>
          </p:nvPr>
        </p:nvSpPr>
        <p:spPr>
          <a:xfrm>
            <a:off x="677334" y="456294"/>
            <a:ext cx="10816576" cy="6187099"/>
          </a:xfrm>
        </p:spPr>
        <p:txBody>
          <a:bodyPr>
            <a:noAutofit/>
          </a:bodyPr>
          <a:lstStyle/>
          <a:p>
            <a:pPr marL="0" indent="0">
              <a:buNone/>
            </a:pPr>
            <a:r>
              <a:rPr lang="en-US" sz="2800" b="1" dirty="0">
                <a:solidFill>
                  <a:srgbClr val="FF0000"/>
                </a:solidFill>
                <a:latin typeface="Times New Roman" panose="02020603050405020304" pitchFamily="18" charset="0"/>
                <a:cs typeface="Times New Roman" panose="02020603050405020304" pitchFamily="18" charset="0"/>
              </a:rPr>
              <a:t>A. </a:t>
            </a:r>
            <a:r>
              <a:rPr lang="en-US" sz="2800" b="1" dirty="0" err="1">
                <a:solidFill>
                  <a:srgbClr val="FF0000"/>
                </a:solidFill>
                <a:latin typeface="Times New Roman" panose="02020603050405020304" pitchFamily="18" charset="0"/>
                <a:cs typeface="Times New Roman" panose="02020603050405020304" pitchFamily="18" charset="0"/>
              </a:rPr>
              <a:t>Lí</a:t>
            </a:r>
            <a:r>
              <a:rPr lang="en-US" sz="2800" b="1" dirty="0">
                <a:solidFill>
                  <a:srgbClr val="FF0000"/>
                </a:solidFill>
                <a:latin typeface="Times New Roman" panose="02020603050405020304" pitchFamily="18" charset="0"/>
                <a:cs typeface="Times New Roman" panose="02020603050405020304" pitchFamily="18" charset="0"/>
              </a:rPr>
              <a:t> do </a:t>
            </a:r>
            <a:r>
              <a:rPr lang="en-US" sz="2800" b="1" dirty="0" err="1">
                <a:solidFill>
                  <a:srgbClr val="FF0000"/>
                </a:solidFill>
                <a:latin typeface="Times New Roman" panose="02020603050405020304" pitchFamily="18" charset="0"/>
                <a:cs typeface="Times New Roman" panose="02020603050405020304" pitchFamily="18" charset="0"/>
              </a:rPr>
              <a:t>lựa</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chọn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chuyên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đề</a:t>
            </a:r>
            <a:endParaRPr lang="en-US" sz="2800" b="1" dirty="0">
              <a:solidFill>
                <a:srgbClr val="FF0000"/>
              </a:solidFill>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nhiệm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vụ</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môn</a:t>
            </a:r>
            <a:r>
              <a:rPr lang="en-US" sz="2800" dirty="0">
                <a:latin typeface="Times New Roman" panose="02020603050405020304" pitchFamily="18" charset="0"/>
                <a:cs typeface="Times New Roman" panose="02020603050405020304" pitchFamily="18" charset="0"/>
              </a:rPr>
              <a:t>  2025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vi-VN" sz="2800" dirty="0" err="1">
                <a:latin typeface="Times New Roman" panose="02020603050405020304" pitchFamily="18" charset="0"/>
                <a:cs typeface="Times New Roman" panose="02020603050405020304" pitchFamily="18" charset="0"/>
              </a:rPr>
              <a:t>Cụm</a:t>
            </a:r>
            <a:r>
              <a:rPr lang="vi-VN" sz="2800" dirty="0">
                <a:latin typeface="Times New Roman" panose="02020603050405020304" pitchFamily="18" charset="0"/>
                <a:cs typeface="Times New Roman" panose="02020603050405020304" pitchFamily="18" charset="0"/>
              </a:rPr>
              <a:t> 36</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nhằm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nâng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dạy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vi-VN" sz="2800" dirty="0">
                <a:latin typeface="Times New Roman" panose="02020603050405020304" pitchFamily="18" charset="0"/>
                <a:cs typeface="Times New Roman" panose="02020603050405020304" pitchFamily="18" charset="0"/>
              </a:rPr>
              <a:t> </a:t>
            </a:r>
            <a:r>
              <a:rPr lang="vi-VN" sz="2800" dirty="0" err="1">
                <a:latin typeface="Times New Roman" panose="02020603050405020304" pitchFamily="18" charset="0"/>
                <a:cs typeface="Times New Roman" panose="02020603050405020304" pitchFamily="18" charset="0"/>
              </a:rPr>
              <a:t>của</a:t>
            </a:r>
            <a:r>
              <a:rPr lang="vi-VN" sz="2800" dirty="0">
                <a:latin typeface="Times New Roman" panose="02020603050405020304" pitchFamily="18" charset="0"/>
                <a:cs typeface="Times New Roman" panose="02020603050405020304" pitchFamily="18" charset="0"/>
              </a:rPr>
              <a:t> GV </a:t>
            </a:r>
            <a:r>
              <a:rPr lang="vi-VN" sz="2800" dirty="0" err="1">
                <a:latin typeface="Times New Roman" panose="02020603050405020304" pitchFamily="18" charset="0"/>
                <a:cs typeface="Times New Roman" panose="02020603050405020304" pitchFamily="18" charset="0"/>
              </a:rPr>
              <a:t>và</a:t>
            </a:r>
            <a:r>
              <a:rPr lang="vi-VN" sz="2800" dirty="0">
                <a:latin typeface="Times New Roman" panose="02020603050405020304" pitchFamily="18" charset="0"/>
                <a:cs typeface="Times New Roman" panose="02020603050405020304" pitchFamily="18" charset="0"/>
              </a:rPr>
              <a:t> HS</a:t>
            </a:r>
            <a:r>
              <a:rPr lang="en-US" sz="2800" dirty="0">
                <a:latin typeface="Times New Roman" panose="02020603050405020304" pitchFamily="18" charset="0"/>
                <a:cs typeface="Times New Roman" panose="02020603050405020304" pitchFamily="18" charset="0"/>
              </a:rPr>
              <a:t>.</a:t>
            </a:r>
          </a:p>
          <a:p>
            <a:pPr marL="0" indent="0">
              <a:buNone/>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nâng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kì</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lớp</a:t>
            </a:r>
            <a:r>
              <a:rPr lang="en-US" sz="2800" dirty="0">
                <a:latin typeface="Times New Roman" panose="02020603050405020304" pitchFamily="18" charset="0"/>
                <a:cs typeface="Times New Roman" panose="02020603050405020304" pitchFamily="18" charset="0"/>
              </a:rPr>
              <a:t> 10 THPT </a:t>
            </a:r>
            <a:r>
              <a:rPr lang="en-US" sz="2800" dirty="0" err="1">
                <a:latin typeface="Times New Roman" panose="02020603050405020304" pitchFamily="18" charset="0"/>
                <a:cs typeface="Times New Roman" panose="02020603050405020304" pitchFamily="18" charset="0"/>
              </a:rPr>
              <a:t>môn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a:t>
            </a:r>
          </a:p>
          <a:p>
            <a:pPr marL="0" indent="0">
              <a:buNone/>
            </a:pPr>
            <a:r>
              <a:rPr lang="en-US" sz="2800" dirty="0">
                <a:latin typeface="Times New Roman" panose="02020603050405020304" pitchFamily="18" charset="0"/>
                <a:cs typeface="Times New Roman" panose="02020603050405020304" pitchFamily="18" charset="0"/>
              </a:rPr>
              <a:t>- Chia </a:t>
            </a:r>
            <a:r>
              <a:rPr lang="en-US" sz="2800" dirty="0" err="1">
                <a:latin typeface="Times New Roman" panose="02020603050405020304" pitchFamily="18" charset="0"/>
                <a:cs typeface="Times New Roman" panose="02020603050405020304" pitchFamily="18" charset="0"/>
              </a:rPr>
              <a:t>sẻ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đổi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nghiệm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lớp</a:t>
            </a:r>
            <a:r>
              <a:rPr lang="en-US" sz="2800" dirty="0">
                <a:latin typeface="Times New Roman" panose="02020603050405020304" pitchFamily="18" charset="0"/>
                <a:cs typeface="Times New Roman" panose="02020603050405020304" pitchFamily="18" charset="0"/>
              </a:rPr>
              <a:t> 9 </a:t>
            </a:r>
            <a:r>
              <a:rPr lang="en-US" sz="2800" dirty="0" err="1">
                <a:latin typeface="Times New Roman" panose="02020603050405020304" pitchFamily="18" charset="0"/>
                <a:cs typeface="Times New Roman" panose="02020603050405020304" pitchFamily="18" charset="0"/>
              </a:rPr>
              <a:t>nói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riêng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phương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hướng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dẫn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lớp</a:t>
            </a:r>
            <a:r>
              <a:rPr lang="en-US" sz="2800" dirty="0">
                <a:latin typeface="Times New Roman" panose="02020603050405020304" pitchFamily="18" charset="0"/>
                <a:cs typeface="Times New Roman" panose="02020603050405020304" pitchFamily="18" charset="0"/>
              </a:rPr>
              <a:t> 10 </a:t>
            </a:r>
            <a:r>
              <a:rPr lang="en-US" sz="2800" dirty="0" err="1">
                <a:latin typeface="Times New Roman" panose="02020603050405020304" pitchFamily="18" charset="0"/>
                <a:cs typeface="Times New Roman" panose="02020603050405020304" pitchFamily="18" charset="0"/>
              </a:rPr>
              <a:t>môn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mới</a:t>
            </a:r>
            <a:r>
              <a:rPr lang="en-US" sz="2800" dirty="0">
                <a:latin typeface="Times New Roman" panose="02020603050405020304" pitchFamily="18" charset="0"/>
                <a:cs typeface="Times New Roman" panose="02020603050405020304" pitchFamily="18" charset="0"/>
              </a:rPr>
              <a:t>.</a:t>
            </a:r>
          </a:p>
          <a:p>
            <a:pPr marL="0" indent="0">
              <a:buNone/>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Xuất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thay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đổi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chấm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2018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kì</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tuyển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lớp</a:t>
            </a:r>
            <a:r>
              <a:rPr lang="en-US" sz="2800" dirty="0">
                <a:latin typeface="Times New Roman" panose="02020603050405020304" pitchFamily="18" charset="0"/>
                <a:cs typeface="Times New Roman" panose="02020603050405020304" pitchFamily="18" charset="0"/>
              </a:rPr>
              <a:t> 10 </a:t>
            </a:r>
            <a:r>
              <a:rPr lang="en-US" sz="2800" dirty="0" err="1">
                <a:latin typeface="Times New Roman" panose="02020603050405020304" pitchFamily="18" charset="0"/>
                <a:cs typeface="Times New Roman" panose="02020603050405020304" pitchFamily="18" charset="0"/>
              </a:rPr>
              <a:t>vừa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diễn</a:t>
            </a:r>
            <a:r>
              <a:rPr lang="en-US" sz="2800" dirty="0">
                <a:latin typeface="Times New Roman" panose="02020603050405020304" pitchFamily="18" charset="0"/>
                <a:cs typeface="Times New Roman" panose="02020603050405020304" pitchFamily="18" charset="0"/>
              </a:rPr>
              <a:t> ra </a:t>
            </a:r>
            <a:r>
              <a:rPr lang="en-US" sz="2800" dirty="0" err="1">
                <a:latin typeface="Times New Roman" panose="02020603050405020304" pitchFamily="18" charset="0"/>
                <a:cs typeface="Times New Roman" panose="02020603050405020304" pitchFamily="18" charset="0"/>
              </a:rPr>
              <a:t>tháng</a:t>
            </a:r>
            <a:r>
              <a:rPr lang="en-US" sz="2800" dirty="0">
                <a:latin typeface="Times New Roman" panose="02020603050405020304" pitchFamily="18" charset="0"/>
                <a:cs typeface="Times New Roman" panose="02020603050405020304" pitchFamily="18" charset="0"/>
              </a:rPr>
              <a:t> 6/2025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dạy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lớp</a:t>
            </a:r>
            <a:r>
              <a:rPr lang="en-US" sz="2800" dirty="0">
                <a:latin typeface="Times New Roman" panose="02020603050405020304" pitchFamily="18" charset="0"/>
                <a:cs typeface="Times New Roman" panose="02020603050405020304" pitchFamily="18" charset="0"/>
              </a:rPr>
              <a:t> 10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vừa</a:t>
            </a:r>
            <a:r>
              <a:rPr lang="en-US" sz="2800" dirty="0">
                <a:latin typeface="Times New Roman" panose="02020603050405020304" pitchFamily="18" charset="0"/>
                <a:cs typeface="Times New Roman" panose="02020603050405020304" pitchFamily="18" charset="0"/>
              </a:rPr>
              <a:t> qua.</a:t>
            </a:r>
          </a:p>
        </p:txBody>
      </p:sp>
    </p:spTree>
    <p:extLst>
      <p:ext uri="{BB962C8B-B14F-4D97-AF65-F5344CB8AC3E}">
        <p14:creationId xmlns:p14="http://schemas.microsoft.com/office/powerpoint/2010/main" val="2875661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723B30-F17E-4A05-192B-762421D614CA}"/>
              </a:ext>
            </a:extLst>
          </p:cNvPr>
          <p:cNvSpPr>
            <a:spLocks noGrp="1"/>
          </p:cNvSpPr>
          <p:nvPr>
            <p:ph idx="1"/>
          </p:nvPr>
        </p:nvSpPr>
        <p:spPr>
          <a:xfrm>
            <a:off x="838200" y="235974"/>
            <a:ext cx="10515600" cy="5940989"/>
          </a:xfrm>
        </p:spPr>
        <p:txBody>
          <a:bodyPr/>
          <a:lstStyle/>
          <a:p>
            <a:pPr marL="0" indent="0">
              <a:buNone/>
            </a:pPr>
            <a:endParaRPr lang="en-US"/>
          </a:p>
          <a:p>
            <a:pPr marL="0" indent="0">
              <a:buNone/>
            </a:pPr>
            <a:endParaRPr lang="en-US"/>
          </a:p>
        </p:txBody>
      </p:sp>
      <p:sp>
        <p:nvSpPr>
          <p:cNvPr id="4" name="TextBox 3">
            <a:extLst>
              <a:ext uri="{FF2B5EF4-FFF2-40B4-BE49-F238E27FC236}">
                <a16:creationId xmlns:a16="http://schemas.microsoft.com/office/drawing/2014/main" id="{43632A5B-F6D9-D56A-56C1-19524EC3DBDA}"/>
              </a:ext>
            </a:extLst>
          </p:cNvPr>
          <p:cNvSpPr txBox="1"/>
          <p:nvPr/>
        </p:nvSpPr>
        <p:spPr>
          <a:xfrm>
            <a:off x="389105" y="417570"/>
            <a:ext cx="10982537" cy="5262979"/>
          </a:xfrm>
          <a:prstGeom prst="rect">
            <a:avLst/>
          </a:prstGeom>
          <a:noFill/>
        </p:spPr>
        <p:txBody>
          <a:bodyPr wrap="square" rtlCol="0">
            <a:spAutoFit/>
          </a:bodyPr>
          <a:lstStyle/>
          <a:p>
            <a:r>
              <a:rPr lang="en-US" sz="2800" b="1" dirty="0">
                <a:solidFill>
                  <a:srgbClr val="FF0000"/>
                </a:solidFill>
                <a:latin typeface="Times New Roman" panose="02020603050405020304" pitchFamily="18" charset="0"/>
                <a:cs typeface="Times New Roman" panose="02020603050405020304" pitchFamily="18" charset="0"/>
              </a:rPr>
              <a:t>B. </a:t>
            </a:r>
            <a:r>
              <a:rPr lang="en-US" sz="2800" b="1" dirty="0" err="1">
                <a:solidFill>
                  <a:srgbClr val="FF0000"/>
                </a:solidFill>
                <a:latin typeface="Times New Roman" panose="02020603050405020304" pitchFamily="18" charset="0"/>
                <a:cs typeface="Times New Roman" panose="02020603050405020304" pitchFamily="18" charset="0"/>
              </a:rPr>
              <a:t>Nội</a:t>
            </a:r>
            <a:r>
              <a:rPr lang="en-US" sz="2800" b="1" dirty="0">
                <a:solidFill>
                  <a:srgbClr val="FF0000"/>
                </a:solidFill>
                <a:latin typeface="Times New Roman" panose="02020603050405020304" pitchFamily="18" charset="0"/>
                <a:cs typeface="Times New Roman" panose="02020603050405020304" pitchFamily="18" charset="0"/>
              </a:rPr>
              <a:t> dung </a:t>
            </a:r>
            <a:r>
              <a:rPr lang="en-US" sz="2800" b="1" dirty="0" err="1">
                <a:solidFill>
                  <a:srgbClr val="FF0000"/>
                </a:solidFill>
                <a:latin typeface="Times New Roman" panose="02020603050405020304" pitchFamily="18" charset="0"/>
                <a:cs typeface="Times New Roman" panose="02020603050405020304" pitchFamily="18" charset="0"/>
              </a:rPr>
              <a:t>chuyên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đề</a:t>
            </a:r>
            <a:endParaRPr lang="en-US" sz="2800" b="1" dirty="0">
              <a:solidFill>
                <a:srgbClr val="FF0000"/>
              </a:solidFill>
              <a:latin typeface="Times New Roman" panose="02020603050405020304" pitchFamily="18" charset="0"/>
              <a:cs typeface="Times New Roman" panose="02020603050405020304" pitchFamily="18" charset="0"/>
            </a:endParaRPr>
          </a:p>
          <a:p>
            <a:pPr marL="571500" indent="-571500">
              <a:buAutoNum type="romanUcPeriod"/>
            </a:pPr>
            <a:r>
              <a:rPr lang="en-US" sz="2800" b="1" dirty="0">
                <a:latin typeface="Times New Roman" panose="02020603050405020304" pitchFamily="18" charset="0"/>
                <a:cs typeface="Times New Roman" panose="02020603050405020304" pitchFamily="18" charset="0"/>
              </a:rPr>
              <a:t>NHỮNG YÊU CẦU CẦN ĐẠT TRONG BÀI THI VÀO 10 MÔN NGỮ VĂN</a:t>
            </a:r>
          </a:p>
          <a:p>
            <a:r>
              <a:rPr lang="en-US" sz="2800" b="1" dirty="0" err="1">
                <a:latin typeface="Times New Roman" panose="02020603050405020304" pitchFamily="18" charset="0"/>
                <a:cs typeface="Times New Roman" panose="02020603050405020304" pitchFamily="18" charset="0"/>
              </a:rPr>
              <a:t>Học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sinh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biết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và</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làm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được</a:t>
            </a:r>
            <a:r>
              <a:rPr lang="en-US" sz="2800" b="1"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đặc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a:t>
            </a:r>
            <a:r>
              <a:rPr lang="en-US" sz="2800" dirty="0">
                <a:latin typeface="Times New Roman" panose="02020603050405020304" pitchFamily="18" charset="0"/>
                <a:cs typeface="Times New Roman" panose="02020603050405020304" pitchFamily="18" charset="0"/>
              </a:rPr>
              <a:t> qua </a:t>
            </a:r>
            <a:r>
              <a:rPr lang="en-US" sz="2800" dirty="0" err="1">
                <a:latin typeface="Times New Roman" panose="02020603050405020304" pitchFamily="18" charset="0"/>
                <a:cs typeface="Times New Roman" panose="02020603050405020304" pitchFamily="18" charset="0"/>
              </a:rPr>
              <a:t>hệ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hỏi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dụng</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đoạn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luận</a:t>
            </a:r>
            <a:r>
              <a:rPr lang="en-US" sz="2800" dirty="0">
                <a:latin typeface="Times New Roman" panose="02020603050405020304" pitchFamily="18" charset="0"/>
                <a:cs typeface="Times New Roman" panose="02020603050405020304" pitchFamily="18" charset="0"/>
              </a:rPr>
              <a:t> 200 </a:t>
            </a:r>
            <a:r>
              <a:rPr lang="en-US" sz="2800" dirty="0" err="1">
                <a:latin typeface="Times New Roman" panose="02020603050405020304" pitchFamily="18" charset="0"/>
                <a:cs typeface="Times New Roman" panose="02020603050405020304" pitchFamily="18" charset="0"/>
              </a:rPr>
              <a:t>chữ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luận</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a:t>
            </a:r>
            <a:r>
              <a:rPr lang="vi-VN" sz="2800" dirty="0" err="1">
                <a:latin typeface="Times New Roman" panose="02020603050405020304" pitchFamily="18" charset="0"/>
                <a:cs typeface="Times New Roman" panose="02020603050405020304" pitchFamily="18" charset="0"/>
              </a:rPr>
              <a:t>có</a:t>
            </a:r>
            <a:r>
              <a:rPr lang="vi-VN" sz="2800" dirty="0">
                <a:latin typeface="Times New Roman" panose="02020603050405020304" pitchFamily="18" charset="0"/>
                <a:cs typeface="Times New Roman" panose="02020603050405020304" pitchFamily="18" charset="0"/>
              </a:rPr>
              <a:t> dung </a:t>
            </a:r>
            <a:r>
              <a:rPr lang="vi-VN" sz="2800" dirty="0" err="1">
                <a:latin typeface="Times New Roman" panose="02020603050405020304" pitchFamily="18" charset="0"/>
                <a:cs typeface="Times New Roman" panose="02020603050405020304" pitchFamily="18" charset="0"/>
              </a:rPr>
              <a:t>lượng</a:t>
            </a:r>
            <a:r>
              <a:rPr lang="vi-VN"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đặt</a:t>
            </a:r>
            <a:r>
              <a:rPr lang="en-US" sz="2800" dirty="0">
                <a:latin typeface="Times New Roman" panose="02020603050405020304" pitchFamily="18" charset="0"/>
                <a:cs typeface="Times New Roman" panose="02020603050405020304" pitchFamily="18" charset="0"/>
              </a:rPr>
              <a:t> ra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rút</a:t>
            </a:r>
            <a:r>
              <a:rPr lang="en-US" sz="2800" dirty="0">
                <a:latin typeface="Times New Roman" panose="02020603050405020304" pitchFamily="18" charset="0"/>
                <a:cs typeface="Times New Roman" panose="02020603050405020304" pitchFamily="18" charset="0"/>
              </a:rPr>
              <a:t> ra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vi </a:t>
            </a:r>
            <a:r>
              <a:rPr lang="en-US" sz="2800" dirty="0" err="1">
                <a:latin typeface="Times New Roman" panose="02020603050405020304" pitchFamily="18" charset="0"/>
                <a:cs typeface="Times New Roman" panose="02020603050405020304" pitchFamily="18" charset="0"/>
              </a:rPr>
              <a:t>chuẩn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1918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51615E-1108-9359-1F69-7CC2C415CFE5}"/>
              </a:ext>
            </a:extLst>
          </p:cNvPr>
          <p:cNvSpPr>
            <a:spLocks noGrp="1"/>
          </p:cNvSpPr>
          <p:nvPr>
            <p:ph idx="1"/>
          </p:nvPr>
        </p:nvSpPr>
        <p:spPr>
          <a:xfrm>
            <a:off x="606490" y="401216"/>
            <a:ext cx="10860832" cy="5971592"/>
          </a:xfrm>
        </p:spPr>
        <p:txBody>
          <a:bodyPr>
            <a:normAutofit/>
          </a:bodyPr>
          <a:lstStyle/>
          <a:p>
            <a:pPr marL="0" indent="0">
              <a:buNone/>
            </a:pPr>
            <a:r>
              <a:rPr lang="en-US" sz="2800" b="1" dirty="0">
                <a:latin typeface="Times New Roman" panose="02020603050405020304" pitchFamily="18" charset="0"/>
                <a:cs typeface="Times New Roman" panose="02020603050405020304" pitchFamily="18" charset="0"/>
              </a:rPr>
              <a:t>II. NHỮNG LỖI THƯỜNG GẶP TRONG QUÁ TRÌNH </a:t>
            </a:r>
            <a:r>
              <a:rPr lang="vi-VN" sz="2800" b="1" dirty="0">
                <a:latin typeface="Times New Roman" panose="02020603050405020304" pitchFamily="18" charset="0"/>
                <a:cs typeface="Times New Roman" panose="02020603050405020304" pitchFamily="18" charset="0"/>
              </a:rPr>
              <a:t> LÀM</a:t>
            </a:r>
            <a:r>
              <a:rPr lang="en-US" sz="2800" b="1" dirty="0">
                <a:latin typeface="Times New Roman" panose="02020603050405020304" pitchFamily="18" charset="0"/>
                <a:cs typeface="Times New Roman" panose="02020603050405020304" pitchFamily="18" charset="0"/>
              </a:rPr>
              <a:t> BÀI THI VÀO 10 VÀ HƯỚNG KHẮC PHỤC</a:t>
            </a:r>
          </a:p>
          <a:p>
            <a:pPr marL="0" indent="0">
              <a:buNone/>
            </a:pPr>
            <a:r>
              <a:rPr lang="en-US" sz="2800" b="1" dirty="0">
                <a:latin typeface="Times New Roman" panose="02020603050405020304" pitchFamily="18" charset="0"/>
                <a:cs typeface="Times New Roman" panose="02020603050405020304" pitchFamily="18" charset="0"/>
              </a:rPr>
              <a:t>1. </a:t>
            </a:r>
            <a:r>
              <a:rPr lang="en-US" sz="2800" b="1" dirty="0" err="1">
                <a:latin typeface="Times New Roman" panose="02020603050405020304" pitchFamily="18" charset="0"/>
                <a:cs typeface="Times New Roman" panose="02020603050405020304" pitchFamily="18" charset="0"/>
              </a:rPr>
              <a:t>Phần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Đọc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hiểu</a:t>
            </a:r>
            <a:endParaRPr lang="en-US" sz="2800" b="1" dirty="0">
              <a:latin typeface="Times New Roman" panose="02020603050405020304" pitchFamily="18" charset="0"/>
              <a:cs typeface="Times New Roman" panose="02020603050405020304" pitchFamily="18" charset="0"/>
            </a:endParaRPr>
          </a:p>
          <a:p>
            <a:pPr>
              <a:buFontTx/>
              <a:buChar char="-"/>
            </a:pPr>
            <a:r>
              <a:rPr lang="en-US" sz="2800" dirty="0" err="1">
                <a:latin typeface="Times New Roman" panose="02020603050405020304" pitchFamily="18" charset="0"/>
                <a:cs typeface="Times New Roman" panose="02020603050405020304" pitchFamily="18" charset="0"/>
              </a:rPr>
              <a:t>Thiếu</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sót</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đúng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a:t>
            </a:r>
          </a:p>
          <a:p>
            <a:pPr>
              <a:buFontTx/>
              <a:buChar char="-"/>
            </a:pP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trọng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hỏi</a:t>
            </a:r>
            <a:r>
              <a:rPr lang="en-US" sz="2800" dirty="0">
                <a:latin typeface="Times New Roman" panose="02020603050405020304" pitchFamily="18" charset="0"/>
                <a:cs typeface="Times New Roman" panose="02020603050405020304" pitchFamily="18" charset="0"/>
              </a:rPr>
              <a:t>=&gt;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lan</a:t>
            </a:r>
            <a:r>
              <a:rPr lang="en-US" sz="2800" dirty="0">
                <a:latin typeface="Times New Roman" panose="02020603050405020304" pitchFamily="18" charset="0"/>
                <a:cs typeface="Times New Roman" panose="02020603050405020304" pitchFamily="18" charset="0"/>
              </a:rPr>
              <a:t> man.</a:t>
            </a:r>
          </a:p>
          <a:p>
            <a:pPr>
              <a:buFontTx/>
              <a:buChar char="-"/>
            </a:pPr>
            <a:r>
              <a:rPr lang="en-US" sz="2800" dirty="0" err="1">
                <a:latin typeface="Times New Roman" panose="02020603050405020304" pitchFamily="18" charset="0"/>
                <a:cs typeface="Times New Roman" panose="02020603050405020304" pitchFamily="18" charset="0"/>
              </a:rPr>
              <a:t>Chưa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hỏi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chủ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a:t>
            </a:r>
          </a:p>
          <a:p>
            <a:pPr>
              <a:buFontTx/>
              <a:buChar char="-"/>
            </a:pP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đúng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a:t>
            </a:r>
          </a:p>
          <a:p>
            <a:pPr>
              <a:buFontTx/>
              <a:buChar char="-"/>
            </a:pPr>
            <a:r>
              <a:rPr lang="en-US" sz="2800" dirty="0" err="1">
                <a:latin typeface="Times New Roman" panose="02020603050405020304" pitchFamily="18" charset="0"/>
                <a:cs typeface="Times New Roman" panose="02020603050405020304" pitchFamily="18" charset="0"/>
              </a:rPr>
              <a:t>Nhầm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lẫn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Việt</a:t>
            </a:r>
            <a:r>
              <a:rPr lang="en-US" sz="2800" dirty="0">
                <a:latin typeface="Times New Roman" panose="02020603050405020304" pitchFamily="18" charset="0"/>
                <a:cs typeface="Times New Roman" panose="02020603050405020304" pitchFamily="18" charset="0"/>
              </a:rPr>
              <a:t>.</a:t>
            </a:r>
          </a:p>
          <a:p>
            <a:pPr>
              <a:buFontTx/>
              <a:buChar char="-"/>
            </a:pP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thừa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540379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422617-BD15-DC3F-69DB-B97E36EDA286}"/>
              </a:ext>
            </a:extLst>
          </p:cNvPr>
          <p:cNvSpPr>
            <a:spLocks noGrp="1"/>
          </p:cNvSpPr>
          <p:nvPr>
            <p:ph idx="1"/>
          </p:nvPr>
        </p:nvSpPr>
        <p:spPr>
          <a:xfrm>
            <a:off x="677333" y="419873"/>
            <a:ext cx="9194253" cy="6214192"/>
          </a:xfrm>
        </p:spPr>
        <p:txBody>
          <a:bodyPr>
            <a:normAutofit lnSpcReduction="10000"/>
          </a:bodyPr>
          <a:lstStyle/>
          <a:p>
            <a:pPr marL="0" indent="0">
              <a:buNone/>
            </a:pPr>
            <a:r>
              <a:rPr lang="en-US" sz="2600" b="1" dirty="0">
                <a:solidFill>
                  <a:srgbClr val="FF0000"/>
                </a:solidFill>
                <a:latin typeface="Times New Roman" panose="02020603050405020304" pitchFamily="18" charset="0"/>
                <a:cs typeface="Times New Roman" panose="02020603050405020304" pitchFamily="18" charset="0"/>
              </a:rPr>
              <a:t>=&gt;</a:t>
            </a:r>
            <a:r>
              <a:rPr lang="en-US" sz="2600" b="1" dirty="0" err="1">
                <a:solidFill>
                  <a:srgbClr val="FF0000"/>
                </a:solidFill>
                <a:latin typeface="Times New Roman" panose="02020603050405020304" pitchFamily="18" charset="0"/>
                <a:cs typeface="Times New Roman" panose="02020603050405020304" pitchFamily="18" charset="0"/>
              </a:rPr>
              <a:t>Hướng</a:t>
            </a:r>
            <a:r>
              <a:rPr lang="en-US" sz="2600" b="1" dirty="0">
                <a:solidFill>
                  <a:srgbClr val="FF0000"/>
                </a:solidFill>
                <a:latin typeface="Times New Roman" panose="02020603050405020304" pitchFamily="18" charset="0"/>
                <a:cs typeface="Times New Roman" panose="02020603050405020304" pitchFamily="18" charset="0"/>
              </a:rPr>
              <a:t> </a:t>
            </a:r>
            <a:r>
              <a:rPr lang="en-US" sz="2600" b="1" dirty="0" err="1">
                <a:solidFill>
                  <a:srgbClr val="FF0000"/>
                </a:solidFill>
                <a:latin typeface="Times New Roman" panose="02020603050405020304" pitchFamily="18" charset="0"/>
                <a:cs typeface="Times New Roman" panose="02020603050405020304" pitchFamily="18" charset="0"/>
              </a:rPr>
              <a:t>khắc</a:t>
            </a:r>
            <a:r>
              <a:rPr lang="en-US" sz="2600" b="1" dirty="0">
                <a:solidFill>
                  <a:srgbClr val="FF0000"/>
                </a:solidFill>
                <a:latin typeface="Times New Roman" panose="02020603050405020304" pitchFamily="18" charset="0"/>
                <a:cs typeface="Times New Roman" panose="02020603050405020304" pitchFamily="18" charset="0"/>
              </a:rPr>
              <a:t> </a:t>
            </a:r>
            <a:r>
              <a:rPr lang="en-US" sz="2600" b="1" dirty="0" err="1">
                <a:solidFill>
                  <a:srgbClr val="FF0000"/>
                </a:solidFill>
                <a:latin typeface="Times New Roman" panose="02020603050405020304" pitchFamily="18" charset="0"/>
                <a:cs typeface="Times New Roman" panose="02020603050405020304" pitchFamily="18" charset="0"/>
              </a:rPr>
              <a:t>phục</a:t>
            </a:r>
            <a:r>
              <a:rPr lang="en-US" sz="2600" dirty="0">
                <a:solidFill>
                  <a:srgbClr val="FF0000"/>
                </a:solidFill>
                <a:latin typeface="Times New Roman" panose="02020603050405020304" pitchFamily="18" charset="0"/>
                <a:cs typeface="Times New Roman" panose="02020603050405020304" pitchFamily="18" charset="0"/>
              </a:rPr>
              <a:t>:</a:t>
            </a:r>
          </a:p>
          <a:p>
            <a:pPr marL="0" indent="0">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Gv</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dạy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chắc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kiến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thức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đọc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hiểu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phần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nhận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biết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đặc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biệt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những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khái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niệm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cốt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lõi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của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kiến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thức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Ngữ</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văn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liên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quan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đến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đọc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hiểu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văn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bản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thể</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thơ</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từ</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ngữ</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hình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ảnh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ngôi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kể</a:t>
            </a:r>
            <a:r>
              <a:rPr lang="en-US" sz="2600" dirty="0">
                <a:latin typeface="Times New Roman" panose="02020603050405020304" pitchFamily="18" charset="0"/>
                <a:cs typeface="Times New Roman" panose="02020603050405020304" pitchFamily="18" charset="0"/>
              </a:rPr>
              <a:t>…</a:t>
            </a:r>
          </a:p>
          <a:p>
            <a:pPr marL="0" indent="0">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Xây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dựng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hệ</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thống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câu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hỏi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nhận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biết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đầy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đủ</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các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chủ</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đề</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ôn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tập</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thơ</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truyện</a:t>
            </a:r>
            <a:r>
              <a:rPr lang="en-US" sz="2600" dirty="0">
                <a:latin typeface="Times New Roman" panose="02020603050405020304" pitchFamily="18" charset="0"/>
                <a:cs typeface="Times New Roman" panose="02020603050405020304" pitchFamily="18" charset="0"/>
              </a:rPr>
              <a:t>, …</a:t>
            </a:r>
          </a:p>
          <a:p>
            <a:pPr marL="0" indent="0">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Thường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xuyên</a:t>
            </a:r>
            <a:r>
              <a:rPr lang="en-US" sz="2600" dirty="0">
                <a:latin typeface="Times New Roman" panose="02020603050405020304" pitchFamily="18" charset="0"/>
                <a:cs typeface="Times New Roman" panose="02020603050405020304" pitchFamily="18" charset="0"/>
              </a:rPr>
              <a:t> ra </a:t>
            </a:r>
            <a:r>
              <a:rPr lang="en-US" sz="2600" dirty="0" err="1">
                <a:latin typeface="Times New Roman" panose="02020603050405020304" pitchFamily="18" charset="0"/>
                <a:cs typeface="Times New Roman" panose="02020603050405020304" pitchFamily="18" charset="0"/>
              </a:rPr>
              <a:t>câu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hỏi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dạng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nhận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biết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lặp</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lại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trong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các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đề</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để</a:t>
            </a:r>
            <a:r>
              <a:rPr lang="en-US" sz="2600" dirty="0">
                <a:latin typeface="Times New Roman" panose="02020603050405020304" pitchFamily="18" charset="0"/>
                <a:cs typeface="Times New Roman" panose="02020603050405020304" pitchFamily="18" charset="0"/>
              </a:rPr>
              <a:t> HS </a:t>
            </a:r>
            <a:r>
              <a:rPr lang="en-US" sz="2600" dirty="0" err="1">
                <a:latin typeface="Times New Roman" panose="02020603050405020304" pitchFamily="18" charset="0"/>
                <a:cs typeface="Times New Roman" panose="02020603050405020304" pitchFamily="18" charset="0"/>
              </a:rPr>
              <a:t>không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quên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kiến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thức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Ngữ</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văn</a:t>
            </a:r>
            <a:endParaRPr lang="en-US" sz="2600" dirty="0">
              <a:latin typeface="Times New Roman" panose="02020603050405020304" pitchFamily="18" charset="0"/>
              <a:cs typeface="Times New Roman" panose="02020603050405020304" pitchFamily="18" charset="0"/>
            </a:endParaRPr>
          </a:p>
          <a:p>
            <a:pPr marL="0" indent="0">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Hướng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dẫn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học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sinh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cụ</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thể</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cách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trả</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lời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câu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hỏi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là</a:t>
            </a:r>
            <a:r>
              <a:rPr lang="en-US" sz="2600" dirty="0">
                <a:latin typeface="Times New Roman" panose="02020603050405020304" pitchFamily="18" charset="0"/>
                <a:cs typeface="Times New Roman" panose="02020603050405020304" pitchFamily="18" charset="0"/>
              </a:rPr>
              <a:t> 1 </a:t>
            </a:r>
            <a:r>
              <a:rPr lang="en-US" sz="2600" dirty="0" err="1">
                <a:latin typeface="Times New Roman" panose="02020603050405020304" pitchFamily="18" charset="0"/>
                <a:cs typeface="Times New Roman" panose="02020603050405020304" pitchFamily="18" charset="0"/>
              </a:rPr>
              <a:t>câu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rõ</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ràng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gồm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lệnh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hỏi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đáp</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án</a:t>
            </a:r>
            <a:r>
              <a:rPr lang="en-US" sz="2600" dirty="0">
                <a:latin typeface="Times New Roman" panose="02020603050405020304" pitchFamily="18" charset="0"/>
                <a:cs typeface="Times New Roman" panose="02020603050405020304" pitchFamily="18" charset="0"/>
              </a:rPr>
              <a:t>.</a:t>
            </a:r>
          </a:p>
          <a:p>
            <a:pPr marL="0" indent="0">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Nắm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rõ</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nguyên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tắc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hỏi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gì</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trả</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lời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đó</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bám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sát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văn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bản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đọc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hiểu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để</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viết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đúng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đủ</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những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câu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hỏi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mang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tính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chất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liệt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kê</a:t>
            </a:r>
            <a:r>
              <a:rPr lang="en-US" sz="2600" dirty="0">
                <a:latin typeface="Times New Roman" panose="02020603050405020304" pitchFamily="18" charset="0"/>
                <a:cs typeface="Times New Roman" panose="02020603050405020304" pitchFamily="18" charset="0"/>
              </a:rPr>
              <a:t>.</a:t>
            </a:r>
          </a:p>
          <a:p>
            <a:pPr marL="0" indent="0">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Khi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chấm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bài</a:t>
            </a:r>
            <a:r>
              <a:rPr lang="en-US" sz="2600" dirty="0">
                <a:latin typeface="Times New Roman" panose="02020603050405020304" pitchFamily="18" charset="0"/>
                <a:cs typeface="Times New Roman" panose="02020603050405020304" pitchFamily="18" charset="0"/>
              </a:rPr>
              <a:t> HS </a:t>
            </a:r>
            <a:r>
              <a:rPr lang="en-US" sz="2600" dirty="0" err="1">
                <a:latin typeface="Times New Roman" panose="02020603050405020304" pitchFamily="18" charset="0"/>
                <a:cs typeface="Times New Roman" panose="02020603050405020304" pitchFamily="18" charset="0"/>
              </a:rPr>
              <a:t>trả</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lời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vắn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tắt</a:t>
            </a:r>
            <a:r>
              <a:rPr lang="en-US" sz="2600" dirty="0">
                <a:latin typeface="Times New Roman" panose="02020603050405020304" pitchFamily="18" charset="0"/>
                <a:cs typeface="Times New Roman" panose="02020603050405020304" pitchFamily="18" charset="0"/>
              </a:rPr>
              <a:t>=&gt; </a:t>
            </a:r>
            <a:r>
              <a:rPr lang="en-US" sz="2600" dirty="0" err="1">
                <a:latin typeface="Times New Roman" panose="02020603050405020304" pitchFamily="18" charset="0"/>
                <a:cs typeface="Times New Roman" panose="02020603050405020304" pitchFamily="18" charset="0"/>
              </a:rPr>
              <a:t>chỉ</a:t>
            </a:r>
            <a:r>
              <a:rPr lang="en-US" sz="2600" dirty="0">
                <a:latin typeface="Times New Roman" panose="02020603050405020304" pitchFamily="18" charset="0"/>
                <a:cs typeface="Times New Roman" panose="02020603050405020304" pitchFamily="18" charset="0"/>
              </a:rPr>
              <a:t> ra </a:t>
            </a:r>
            <a:r>
              <a:rPr lang="en-US" sz="2600" dirty="0" err="1">
                <a:latin typeface="Times New Roman" panose="02020603050405020304" pitchFamily="18" charset="0"/>
                <a:cs typeface="Times New Roman" panose="02020603050405020304" pitchFamily="18" charset="0"/>
              </a:rPr>
              <a:t>lỗi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không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điểm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để</a:t>
            </a:r>
            <a:r>
              <a:rPr lang="en-US" sz="2600" dirty="0">
                <a:latin typeface="Times New Roman" panose="02020603050405020304" pitchFamily="18" charset="0"/>
                <a:cs typeface="Times New Roman" panose="02020603050405020304" pitchFamily="18" charset="0"/>
              </a:rPr>
              <a:t> HS </a:t>
            </a:r>
            <a:r>
              <a:rPr lang="en-US" sz="2600" dirty="0" err="1">
                <a:latin typeface="Times New Roman" panose="02020603050405020304" pitchFamily="18" charset="0"/>
                <a:cs typeface="Times New Roman" panose="02020603050405020304" pitchFamily="18" charset="0"/>
              </a:rPr>
              <a:t>nhớ</a:t>
            </a:r>
            <a:r>
              <a:rPr lang="en-US" sz="2600" dirty="0">
                <a:latin typeface="Times New Roman" panose="02020603050405020304" pitchFamily="18" charset="0"/>
                <a:cs typeface="Times New Roman" panose="02020603050405020304" pitchFamily="18" charset="0"/>
              </a:rPr>
              <a:t>.</a:t>
            </a:r>
            <a:endParaRPr lang="en-US" sz="2600" dirty="0"/>
          </a:p>
        </p:txBody>
      </p:sp>
    </p:spTree>
    <p:extLst>
      <p:ext uri="{BB962C8B-B14F-4D97-AF65-F5344CB8AC3E}">
        <p14:creationId xmlns:p14="http://schemas.microsoft.com/office/powerpoint/2010/main" val="484483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058D60-26CB-40B0-30D2-250705683290}"/>
              </a:ext>
            </a:extLst>
          </p:cNvPr>
          <p:cNvSpPr>
            <a:spLocks noGrp="1"/>
          </p:cNvSpPr>
          <p:nvPr>
            <p:ph idx="1"/>
          </p:nvPr>
        </p:nvSpPr>
        <p:spPr>
          <a:xfrm>
            <a:off x="317241" y="326572"/>
            <a:ext cx="11224726" cy="6130212"/>
          </a:xfrm>
        </p:spPr>
        <p:txBody>
          <a:bodyPr>
            <a:normAutofit lnSpcReduction="10000"/>
          </a:bodyPr>
          <a:lstStyle/>
          <a:p>
            <a:pPr marL="0" indent="0">
              <a:buNone/>
            </a:pPr>
            <a:r>
              <a:rPr lang="en-US" sz="2600" b="1" dirty="0">
                <a:latin typeface="Times New Roman" panose="02020603050405020304" pitchFamily="18" charset="0"/>
                <a:cs typeface="Times New Roman" panose="02020603050405020304" pitchFamily="18" charset="0"/>
              </a:rPr>
              <a:t>2. </a:t>
            </a:r>
            <a:r>
              <a:rPr lang="en-US" sz="2600" b="1" dirty="0" err="1">
                <a:latin typeface="Times New Roman" panose="02020603050405020304" pitchFamily="18" charset="0"/>
                <a:cs typeface="Times New Roman" panose="02020603050405020304" pitchFamily="18" charset="0"/>
              </a:rPr>
              <a:t>Phần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Viết</a:t>
            </a:r>
            <a:endParaRPr lang="en-US" sz="2600" b="1" dirty="0">
              <a:latin typeface="Times New Roman" panose="02020603050405020304" pitchFamily="18" charset="0"/>
              <a:cs typeface="Times New Roman" panose="02020603050405020304" pitchFamily="18" charset="0"/>
            </a:endParaRPr>
          </a:p>
          <a:p>
            <a:pPr marL="0" indent="0">
              <a:buNone/>
            </a:pPr>
            <a:r>
              <a:rPr lang="en-US" sz="2600" b="1" dirty="0">
                <a:latin typeface="Times New Roman" panose="02020603050405020304" pitchFamily="18" charset="0"/>
                <a:cs typeface="Times New Roman" panose="02020603050405020304" pitchFamily="18" charset="0"/>
              </a:rPr>
              <a:t>2.1. </a:t>
            </a:r>
            <a:r>
              <a:rPr lang="en-US" sz="2600" b="1" dirty="0" err="1">
                <a:latin typeface="Times New Roman" panose="02020603050405020304" pitchFamily="18" charset="0"/>
                <a:cs typeface="Times New Roman" panose="02020603050405020304" pitchFamily="18" charset="0"/>
              </a:rPr>
              <a:t>Đoạn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nghị</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luận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văn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học</a:t>
            </a:r>
            <a:r>
              <a:rPr lang="en-US" sz="2600" b="1" dirty="0">
                <a:latin typeface="Times New Roman" panose="02020603050405020304" pitchFamily="18" charset="0"/>
                <a:cs typeface="Times New Roman" panose="02020603050405020304" pitchFamily="18" charset="0"/>
              </a:rPr>
              <a:t> </a:t>
            </a:r>
          </a:p>
          <a:p>
            <a:pPr marL="0" indent="0">
              <a:buNone/>
            </a:pPr>
            <a:r>
              <a:rPr lang="en-US" sz="2600" b="1" dirty="0" err="1">
                <a:latin typeface="Times New Roman" panose="02020603050405020304" pitchFamily="18" charset="0"/>
                <a:cs typeface="Times New Roman" panose="02020603050405020304" pitchFamily="18" charset="0"/>
              </a:rPr>
              <a:t>Những</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lỗi</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điển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hình</a:t>
            </a:r>
            <a:r>
              <a:rPr lang="en-US" sz="2600" b="1" dirty="0">
                <a:latin typeface="Times New Roman" panose="02020603050405020304" pitchFamily="18" charset="0"/>
                <a:cs typeface="Times New Roman" panose="02020603050405020304" pitchFamily="18" charset="0"/>
              </a:rPr>
              <a:t>:</a:t>
            </a:r>
          </a:p>
          <a:p>
            <a:pPr>
              <a:buFontTx/>
              <a:buChar char="-"/>
            </a:pPr>
            <a:r>
              <a:rPr lang="en-US" sz="2600" dirty="0" err="1">
                <a:latin typeface="Times New Roman" panose="02020603050405020304" pitchFamily="18" charset="0"/>
                <a:cs typeface="Times New Roman" panose="02020603050405020304" pitchFamily="18" charset="0"/>
              </a:rPr>
              <a:t>Hình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thức</a:t>
            </a:r>
            <a:r>
              <a:rPr lang="en-US" sz="2600" dirty="0">
                <a:latin typeface="Times New Roman" panose="02020603050405020304" pitchFamily="18" charset="0"/>
                <a:cs typeface="Times New Roman" panose="02020603050405020304" pitchFamily="18" charset="0"/>
              </a:rPr>
              <a:t>:</a:t>
            </a:r>
          </a:p>
          <a:p>
            <a:pPr marL="0" indent="0">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Thừa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hoặc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thiếu</a:t>
            </a:r>
            <a:r>
              <a:rPr lang="en-US" sz="2600" dirty="0">
                <a:latin typeface="Times New Roman" panose="02020603050405020304" pitchFamily="18" charset="0"/>
                <a:cs typeface="Times New Roman" panose="02020603050405020304" pitchFamily="18" charset="0"/>
              </a:rPr>
              <a:t> dung </a:t>
            </a:r>
            <a:r>
              <a:rPr lang="en-US" sz="2600" dirty="0" err="1">
                <a:latin typeface="Times New Roman" panose="02020603050405020304" pitchFamily="18" charset="0"/>
                <a:cs typeface="Times New Roman" panose="02020603050405020304" pitchFamily="18" charset="0"/>
              </a:rPr>
              <a:t>lượng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đảm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bảo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đúng</a:t>
            </a:r>
            <a:r>
              <a:rPr lang="en-US" sz="2600" dirty="0">
                <a:latin typeface="Times New Roman" panose="02020603050405020304" pitchFamily="18" charset="0"/>
                <a:cs typeface="Times New Roman" panose="02020603050405020304" pitchFamily="18" charset="0"/>
              </a:rPr>
              <a:t> dung </a:t>
            </a:r>
            <a:r>
              <a:rPr lang="en-US" sz="2600" dirty="0" err="1">
                <a:latin typeface="Times New Roman" panose="02020603050405020304" pitchFamily="18" charset="0"/>
                <a:cs typeface="Times New Roman" panose="02020603050405020304" pitchFamily="18" charset="0"/>
              </a:rPr>
              <a:t>lượng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từ</a:t>
            </a:r>
            <a:r>
              <a:rPr lang="en-US" sz="2600" dirty="0">
                <a:latin typeface="Times New Roman" panose="02020603050405020304" pitchFamily="18" charset="0"/>
                <a:cs typeface="Times New Roman" panose="02020603050405020304" pitchFamily="18" charset="0"/>
              </a:rPr>
              <a:t> 200-&lt;300 </a:t>
            </a:r>
            <a:r>
              <a:rPr lang="en-US" sz="2600" dirty="0" err="1">
                <a:latin typeface="Times New Roman" panose="02020603050405020304" pitchFamily="18" charset="0"/>
                <a:cs typeface="Times New Roman" panose="02020603050405020304" pitchFamily="18" charset="0"/>
              </a:rPr>
              <a:t>chữ</a:t>
            </a:r>
            <a:endParaRPr lang="en-US" sz="2600" dirty="0">
              <a:latin typeface="Times New Roman" panose="02020603050405020304" pitchFamily="18" charset="0"/>
              <a:cs typeface="Times New Roman" panose="02020603050405020304" pitchFamily="18" charset="0"/>
            </a:endParaRPr>
          </a:p>
          <a:p>
            <a:pPr marL="0" indent="0">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Không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đúng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thể</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thức</a:t>
            </a:r>
            <a:r>
              <a:rPr lang="en-US" sz="2600" dirty="0">
                <a:latin typeface="Times New Roman" panose="02020603050405020304" pitchFamily="18" charset="0"/>
                <a:cs typeface="Times New Roman" panose="02020603050405020304" pitchFamily="18" charset="0"/>
              </a:rPr>
              <a:t> 1 </a:t>
            </a:r>
            <a:r>
              <a:rPr lang="en-US" sz="2600" dirty="0" err="1">
                <a:latin typeface="Times New Roman" panose="02020603050405020304" pitchFamily="18" charset="0"/>
                <a:cs typeface="Times New Roman" panose="02020603050405020304" pitchFamily="18" charset="0"/>
              </a:rPr>
              <a:t>đoạn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văn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xuống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dòng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tùy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tiện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gạch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đầu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dòng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các</a:t>
            </a:r>
            <a:r>
              <a:rPr lang="en-US" sz="2600" dirty="0">
                <a:latin typeface="Times New Roman" panose="02020603050405020304" pitchFamily="18" charset="0"/>
                <a:cs typeface="Times New Roman" panose="02020603050405020304" pitchFamily="18" charset="0"/>
              </a:rPr>
              <a:t> ý </a:t>
            </a:r>
            <a:r>
              <a:rPr lang="en-US" sz="2600" dirty="0" err="1">
                <a:latin typeface="Times New Roman" panose="02020603050405020304" pitchFamily="18" charset="0"/>
                <a:cs typeface="Times New Roman" panose="02020603050405020304" pitchFamily="18" charset="0"/>
              </a:rPr>
              <a:t>như</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lập</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dàn</a:t>
            </a:r>
            <a:r>
              <a:rPr lang="en-US" sz="2600" dirty="0">
                <a:latin typeface="Times New Roman" panose="02020603050405020304" pitchFamily="18" charset="0"/>
                <a:cs typeface="Times New Roman" panose="02020603050405020304" pitchFamily="18" charset="0"/>
              </a:rPr>
              <a:t> ý.</a:t>
            </a:r>
          </a:p>
          <a:p>
            <a:pPr>
              <a:buFontTx/>
              <a:buChar char="-"/>
            </a:pPr>
            <a:r>
              <a:rPr lang="en-US" sz="2600" dirty="0" err="1">
                <a:latin typeface="Times New Roman" panose="02020603050405020304" pitchFamily="18" charset="0"/>
                <a:cs typeface="Times New Roman" panose="02020603050405020304" pitchFamily="18" charset="0"/>
              </a:rPr>
              <a:t>Nội</a:t>
            </a:r>
            <a:r>
              <a:rPr lang="en-US" sz="2600" dirty="0">
                <a:latin typeface="Times New Roman" panose="02020603050405020304" pitchFamily="18" charset="0"/>
                <a:cs typeface="Times New Roman" panose="02020603050405020304" pitchFamily="18" charset="0"/>
              </a:rPr>
              <a:t> dung:</a:t>
            </a:r>
          </a:p>
          <a:p>
            <a:pPr marL="0" indent="0">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Không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xác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định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được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vấn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đề</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nghị</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luận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về</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nội</a:t>
            </a:r>
            <a:r>
              <a:rPr lang="en-US" sz="2600" dirty="0">
                <a:latin typeface="Times New Roman" panose="02020603050405020304" pitchFamily="18" charset="0"/>
                <a:cs typeface="Times New Roman" panose="02020603050405020304" pitchFamily="18" charset="0"/>
              </a:rPr>
              <a:t> dung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phạm</a:t>
            </a:r>
            <a:r>
              <a:rPr lang="en-US" sz="2600" dirty="0">
                <a:latin typeface="Times New Roman" panose="02020603050405020304" pitchFamily="18" charset="0"/>
                <a:cs typeface="Times New Roman" panose="02020603050405020304" pitchFamily="18" charset="0"/>
              </a:rPr>
              <a:t> vi </a:t>
            </a:r>
            <a:r>
              <a:rPr lang="en-US" sz="2600" dirty="0" err="1">
                <a:latin typeface="Times New Roman" panose="02020603050405020304" pitchFamily="18" charset="0"/>
                <a:cs typeface="Times New Roman" panose="02020603050405020304" pitchFamily="18" charset="0"/>
              </a:rPr>
              <a:t>bàn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luận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phân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tích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đoạn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thành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cả</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bài</a:t>
            </a:r>
            <a:r>
              <a:rPr lang="en-US" sz="2600" dirty="0">
                <a:latin typeface="Times New Roman" panose="02020603050405020304" pitchFamily="18" charset="0"/>
                <a:cs typeface="Times New Roman" panose="02020603050405020304" pitchFamily="18" charset="0"/>
              </a:rPr>
              <a:t>)</a:t>
            </a:r>
          </a:p>
          <a:p>
            <a:pPr marL="0" indent="0">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Không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triển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khai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được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đầy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đủ</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các</a:t>
            </a:r>
            <a:r>
              <a:rPr lang="en-US" sz="2600" dirty="0">
                <a:latin typeface="Times New Roman" panose="02020603050405020304" pitchFamily="18" charset="0"/>
                <a:cs typeface="Times New Roman" panose="02020603050405020304" pitchFamily="18" charset="0"/>
              </a:rPr>
              <a:t> ý </a:t>
            </a:r>
            <a:r>
              <a:rPr lang="en-US" sz="2600" dirty="0" err="1">
                <a:latin typeface="Times New Roman" panose="02020603050405020304" pitchFamily="18" charset="0"/>
                <a:cs typeface="Times New Roman" panose="02020603050405020304" pitchFamily="18" charset="0"/>
              </a:rPr>
              <a:t>của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đoạn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văn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quên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không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nêu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bằng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chứng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trích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thơ</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không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nhận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xét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nghệ</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thuật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chung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toàn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đoạn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chưa</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rút</a:t>
            </a:r>
            <a:r>
              <a:rPr lang="en-US" sz="2600" dirty="0">
                <a:latin typeface="Times New Roman" panose="02020603050405020304" pitchFamily="18" charset="0"/>
                <a:cs typeface="Times New Roman" panose="02020603050405020304" pitchFamily="18" charset="0"/>
              </a:rPr>
              <a:t> ra </a:t>
            </a:r>
            <a:r>
              <a:rPr lang="en-US" sz="2600" dirty="0" err="1">
                <a:latin typeface="Times New Roman" panose="02020603050405020304" pitchFamily="18" charset="0"/>
                <a:cs typeface="Times New Roman" panose="02020603050405020304" pitchFamily="18" charset="0"/>
              </a:rPr>
              <a:t>bài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học</a:t>
            </a:r>
            <a:r>
              <a:rPr lang="en-US" sz="2600" dirty="0">
                <a:latin typeface="Times New Roman" panose="02020603050405020304" pitchFamily="18" charset="0"/>
                <a:cs typeface="Times New Roman" panose="02020603050405020304" pitchFamily="18" charset="0"/>
              </a:rPr>
              <a:t>/</a:t>
            </a:r>
            <a:r>
              <a:rPr lang="en-US" sz="2600" dirty="0" err="1">
                <a:latin typeface="Times New Roman" panose="02020603050405020304" pitchFamily="18" charset="0"/>
                <a:cs typeface="Times New Roman" panose="02020603050405020304" pitchFamily="18" charset="0"/>
              </a:rPr>
              <a:t>thông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điệp</a:t>
            </a:r>
            <a:r>
              <a:rPr lang="en-US" sz="2600" dirty="0">
                <a:latin typeface="Times New Roman" panose="02020603050405020304" pitchFamily="18" charset="0"/>
                <a:cs typeface="Times New Roman" panose="02020603050405020304" pitchFamily="18" charset="0"/>
              </a:rPr>
              <a:t>…</a:t>
            </a:r>
          </a:p>
          <a:p>
            <a:pPr>
              <a:buFontTx/>
              <a:buChar char="-"/>
            </a:pPr>
            <a:endParaRPr lang="en-US"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3681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6A61EA-CDCD-377B-067D-7E8D1EBF4133}"/>
              </a:ext>
            </a:extLst>
          </p:cNvPr>
          <p:cNvSpPr>
            <a:spLocks noGrp="1"/>
          </p:cNvSpPr>
          <p:nvPr>
            <p:ph idx="1"/>
          </p:nvPr>
        </p:nvSpPr>
        <p:spPr>
          <a:xfrm>
            <a:off x="363894" y="419878"/>
            <a:ext cx="10989906" cy="5990253"/>
          </a:xfrm>
        </p:spPr>
        <p:txBody>
          <a:bodyPr>
            <a:normAutofit/>
          </a:bodyPr>
          <a:lstStyle/>
          <a:p>
            <a:pPr>
              <a:buFont typeface="Symbol" panose="05050102010706020507" pitchFamily="18" charset="2"/>
              <a:buChar char="Þ"/>
            </a:pPr>
            <a:r>
              <a:rPr lang="en-US" sz="2600" dirty="0" err="1">
                <a:solidFill>
                  <a:srgbClr val="FF0000"/>
                </a:solidFill>
                <a:latin typeface="Times New Roman" panose="02020603050405020304" pitchFamily="18" charset="0"/>
                <a:cs typeface="Times New Roman" panose="02020603050405020304" pitchFamily="18" charset="0"/>
              </a:rPr>
              <a:t>Hướng</a:t>
            </a:r>
            <a:r>
              <a:rPr lang="en-US" sz="2600" dirty="0">
                <a:solidFill>
                  <a:srgbClr val="FF0000"/>
                </a:solidFill>
                <a:latin typeface="Times New Roman" panose="02020603050405020304" pitchFamily="18" charset="0"/>
                <a:cs typeface="Times New Roman" panose="02020603050405020304" pitchFamily="18" charset="0"/>
              </a:rPr>
              <a:t> </a:t>
            </a:r>
            <a:r>
              <a:rPr lang="en-US" sz="2600" dirty="0" err="1">
                <a:solidFill>
                  <a:srgbClr val="FF0000"/>
                </a:solidFill>
                <a:latin typeface="Times New Roman" panose="02020603050405020304" pitchFamily="18" charset="0"/>
                <a:cs typeface="Times New Roman" panose="02020603050405020304" pitchFamily="18" charset="0"/>
              </a:rPr>
              <a:t>khắc</a:t>
            </a:r>
            <a:r>
              <a:rPr lang="en-US" sz="2600" dirty="0">
                <a:solidFill>
                  <a:srgbClr val="FF0000"/>
                </a:solidFill>
                <a:latin typeface="Times New Roman" panose="02020603050405020304" pitchFamily="18" charset="0"/>
                <a:cs typeface="Times New Roman" panose="02020603050405020304" pitchFamily="18" charset="0"/>
              </a:rPr>
              <a:t> </a:t>
            </a:r>
            <a:r>
              <a:rPr lang="en-US" sz="2600" dirty="0" err="1">
                <a:solidFill>
                  <a:srgbClr val="FF0000"/>
                </a:solidFill>
                <a:latin typeface="Times New Roman" panose="02020603050405020304" pitchFamily="18" charset="0"/>
                <a:cs typeface="Times New Roman" panose="02020603050405020304" pitchFamily="18" charset="0"/>
              </a:rPr>
              <a:t>phục</a:t>
            </a:r>
            <a:r>
              <a:rPr lang="en-US" sz="2600" dirty="0">
                <a:latin typeface="Times New Roman" panose="02020603050405020304" pitchFamily="18" charset="0"/>
                <a:cs typeface="Times New Roman" panose="02020603050405020304" pitchFamily="18" charset="0"/>
              </a:rPr>
              <a:t>: </a:t>
            </a:r>
          </a:p>
          <a:p>
            <a:pPr marL="0" indent="0">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Đưa</a:t>
            </a:r>
            <a:r>
              <a:rPr lang="en-US" sz="2600" dirty="0">
                <a:latin typeface="Times New Roman" panose="02020603050405020304" pitchFamily="18" charset="0"/>
                <a:cs typeface="Times New Roman" panose="02020603050405020304" pitchFamily="18" charset="0"/>
              </a:rPr>
              <a:t> ra </a:t>
            </a:r>
            <a:r>
              <a:rPr lang="en-US" sz="2600" dirty="0" err="1">
                <a:latin typeface="Times New Roman" panose="02020603050405020304" pitchFamily="18" charset="0"/>
                <a:cs typeface="Times New Roman" panose="02020603050405020304" pitchFamily="18" charset="0"/>
              </a:rPr>
              <a:t>quy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định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rõ</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ràng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về</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hình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thức</a:t>
            </a:r>
            <a:r>
              <a:rPr lang="en-US" sz="2600" dirty="0">
                <a:latin typeface="Times New Roman" panose="02020603050405020304" pitchFamily="18" charset="0"/>
                <a:cs typeface="Times New Roman" panose="02020603050405020304" pitchFamily="18" charset="0"/>
              </a:rPr>
              <a:t>: dung </a:t>
            </a:r>
            <a:r>
              <a:rPr lang="en-US" sz="2600" dirty="0" err="1">
                <a:latin typeface="Times New Roman" panose="02020603050405020304" pitchFamily="18" charset="0"/>
                <a:cs typeface="Times New Roman" panose="02020603050405020304" pitchFamily="18" charset="0"/>
              </a:rPr>
              <a:t>lượng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đoạn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văn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diễn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đạt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không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sai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quá</a:t>
            </a:r>
            <a:r>
              <a:rPr lang="en-US" sz="2600" dirty="0">
                <a:latin typeface="Times New Roman" panose="02020603050405020304" pitchFamily="18" charset="0"/>
                <a:cs typeface="Times New Roman" panose="02020603050405020304" pitchFamily="18" charset="0"/>
              </a:rPr>
              <a:t> 03 </a:t>
            </a:r>
            <a:r>
              <a:rPr lang="en-US" sz="2600" dirty="0" err="1">
                <a:latin typeface="Times New Roman" panose="02020603050405020304" pitchFamily="18" charset="0"/>
                <a:cs typeface="Times New Roman" panose="02020603050405020304" pitchFamily="18" charset="0"/>
              </a:rPr>
              <a:t>lỗi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chính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tả</a:t>
            </a:r>
            <a:r>
              <a:rPr lang="en-US" sz="2600" dirty="0">
                <a:latin typeface="Times New Roman" panose="02020603050405020304" pitchFamily="18" charset="0"/>
                <a:cs typeface="Times New Roman" panose="02020603050405020304" pitchFamily="18" charset="0"/>
              </a:rPr>
              <a:t>)=&gt; </a:t>
            </a:r>
            <a:r>
              <a:rPr lang="en-US" sz="2600" dirty="0" err="1">
                <a:latin typeface="Times New Roman" panose="02020603050405020304" pitchFamily="18" charset="0"/>
                <a:cs typeface="Times New Roman" panose="02020603050405020304" pitchFamily="18" charset="0"/>
              </a:rPr>
              <a:t>đạt</a:t>
            </a:r>
            <a:r>
              <a:rPr lang="en-US" sz="2600" dirty="0">
                <a:latin typeface="Times New Roman" panose="02020603050405020304" pitchFamily="18" charset="0"/>
                <a:cs typeface="Times New Roman" panose="02020603050405020304" pitchFamily="18" charset="0"/>
              </a:rPr>
              <a:t> 0,5 đ.</a:t>
            </a:r>
          </a:p>
          <a:p>
            <a:pPr marL="0" indent="0">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Quy</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trình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viết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đoạn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văn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đảm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bảo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đủ</a:t>
            </a:r>
            <a:r>
              <a:rPr lang="en-US" sz="2600" dirty="0">
                <a:latin typeface="Times New Roman" panose="02020603050405020304" pitchFamily="18" charset="0"/>
                <a:cs typeface="Times New Roman" panose="02020603050405020304" pitchFamily="18" charset="0"/>
              </a:rPr>
              <a:t> ý: </a:t>
            </a:r>
            <a:r>
              <a:rPr lang="en-US" sz="2600" dirty="0" err="1">
                <a:latin typeface="Times New Roman" panose="02020603050405020304" pitchFamily="18" charset="0"/>
                <a:cs typeface="Times New Roman" panose="02020603050405020304" pitchFamily="18" charset="0"/>
              </a:rPr>
              <a:t>nội</a:t>
            </a:r>
            <a:r>
              <a:rPr lang="en-US" sz="2600" dirty="0">
                <a:latin typeface="Times New Roman" panose="02020603050405020304" pitchFamily="18" charset="0"/>
                <a:cs typeface="Times New Roman" panose="02020603050405020304" pitchFamily="18" charset="0"/>
              </a:rPr>
              <a:t> dung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nghệ</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thuật</a:t>
            </a:r>
            <a:endParaRPr lang="en-US" sz="2600" dirty="0">
              <a:latin typeface="Times New Roman" panose="02020603050405020304" pitchFamily="18" charset="0"/>
              <a:cs typeface="Times New Roman" panose="02020603050405020304" pitchFamily="18" charset="0"/>
            </a:endParaRPr>
          </a:p>
          <a:p>
            <a:pPr marL="0" indent="0">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Rèn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kĩ</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năng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lập</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luận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theo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từng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kiểu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đoạn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văn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cụ</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thể</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nếu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nghị</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luận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về</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Thơ</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phải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dẫn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dắt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từ</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nghệ</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thuật</a:t>
            </a:r>
            <a:r>
              <a:rPr lang="en-US" sz="2600" dirty="0">
                <a:latin typeface="Times New Roman" panose="02020603050405020304" pitchFamily="18" charset="0"/>
                <a:cs typeface="Times New Roman" panose="02020603050405020304" pitchFamily="18" charset="0"/>
              </a:rPr>
              <a:t>=&gt; </a:t>
            </a:r>
            <a:r>
              <a:rPr lang="en-US" sz="2600" dirty="0" err="1">
                <a:latin typeface="Times New Roman" panose="02020603050405020304" pitchFamily="18" charset="0"/>
                <a:cs typeface="Times New Roman" panose="02020603050405020304" pitchFamily="18" charset="0"/>
              </a:rPr>
              <a:t>nội</a:t>
            </a:r>
            <a:r>
              <a:rPr lang="en-US" sz="2600" dirty="0">
                <a:latin typeface="Times New Roman" panose="02020603050405020304" pitchFamily="18" charset="0"/>
                <a:cs typeface="Times New Roman" panose="02020603050405020304" pitchFamily="18" charset="0"/>
              </a:rPr>
              <a:t> dung; </a:t>
            </a:r>
            <a:r>
              <a:rPr lang="en-US" sz="2600" dirty="0" err="1">
                <a:latin typeface="Times New Roman" panose="02020603050405020304" pitchFamily="18" charset="0"/>
                <a:cs typeface="Times New Roman" panose="02020603050405020304" pitchFamily="18" charset="0"/>
              </a:rPr>
              <a:t>Truyện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thì</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tránh</a:t>
            </a:r>
            <a:r>
              <a:rPr lang="en-US" sz="2600" dirty="0">
                <a:latin typeface="Times New Roman" panose="02020603050405020304" pitchFamily="18" charset="0"/>
                <a:cs typeface="Times New Roman" panose="02020603050405020304" pitchFamily="18" charset="0"/>
              </a:rPr>
              <a:t> </a:t>
            </a:r>
            <a:r>
              <a:rPr lang="vi-VN" sz="2600" dirty="0">
                <a:latin typeface="Times New Roman" panose="02020603050405020304" pitchFamily="18" charset="0"/>
                <a:cs typeface="Times New Roman" panose="02020603050405020304" pitchFamily="18" charset="0"/>
              </a:rPr>
              <a:t>đi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kể</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lại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cốt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truyện</a:t>
            </a:r>
            <a:r>
              <a:rPr lang="en-US" sz="2600" dirty="0">
                <a:latin typeface="Times New Roman" panose="02020603050405020304" pitchFamily="18" charset="0"/>
                <a:cs typeface="Times New Roman" panose="02020603050405020304" pitchFamily="18" charset="0"/>
              </a:rPr>
              <a:t>…</a:t>
            </a:r>
          </a:p>
          <a:p>
            <a:pPr marL="0" indent="0">
              <a:buNone/>
            </a:pPr>
            <a:r>
              <a:rPr lang="en-US" sz="2600"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Hướng</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dẫn</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một</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số</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cách</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tìm</a:t>
            </a:r>
            <a:r>
              <a:rPr lang="en-US" sz="2600" b="1" dirty="0">
                <a:latin typeface="Times New Roman" panose="02020603050405020304" pitchFamily="18" charset="0"/>
                <a:cs typeface="Times New Roman" panose="02020603050405020304" pitchFamily="18" charset="0"/>
              </a:rPr>
              <a:t> ý </a:t>
            </a:r>
            <a:r>
              <a:rPr lang="en-US" sz="2600" b="1" dirty="0" err="1">
                <a:latin typeface="Times New Roman" panose="02020603050405020304" pitchFamily="18" charset="0"/>
                <a:cs typeface="Times New Roman" panose="02020603050405020304" pitchFamily="18" charset="0"/>
              </a:rPr>
              <a:t>thơ</a:t>
            </a:r>
            <a:r>
              <a:rPr lang="en-US" sz="2600" dirty="0">
                <a:latin typeface="Times New Roman" panose="02020603050405020304" pitchFamily="18" charset="0"/>
                <a:cs typeface="Times New Roman" panose="02020603050405020304" pitchFamily="18" charset="0"/>
              </a:rPr>
              <a:t>=&gt; </a:t>
            </a:r>
            <a:r>
              <a:rPr lang="en-US" sz="2600" dirty="0" err="1">
                <a:latin typeface="Times New Roman" panose="02020603050405020304" pitchFamily="18" charset="0"/>
                <a:cs typeface="Times New Roman" panose="02020603050405020304" pitchFamily="18" charset="0"/>
              </a:rPr>
              <a:t>xác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định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được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vấn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đề</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trọng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tâm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vấn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đề</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nghị</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luận</a:t>
            </a:r>
            <a:r>
              <a:rPr lang="en-US" sz="2600" dirty="0">
                <a:latin typeface="Times New Roman" panose="02020603050405020304" pitchFamily="18" charset="0"/>
                <a:cs typeface="Times New Roman" panose="02020603050405020304" pitchFamily="18" charset="0"/>
              </a:rPr>
              <a:t> ( </a:t>
            </a:r>
            <a:r>
              <a:rPr lang="en-US" sz="2600" dirty="0" err="1">
                <a:latin typeface="Times New Roman" panose="02020603050405020304" pitchFamily="18" charset="0"/>
                <a:cs typeface="Times New Roman" panose="02020603050405020304" pitchFamily="18" charset="0"/>
              </a:rPr>
              <a:t>tìm</a:t>
            </a:r>
            <a:r>
              <a:rPr lang="en-US" sz="2600" dirty="0">
                <a:latin typeface="Times New Roman" panose="02020603050405020304" pitchFamily="18" charset="0"/>
                <a:cs typeface="Times New Roman" panose="02020603050405020304" pitchFamily="18" charset="0"/>
              </a:rPr>
              <a:t> ý) </a:t>
            </a:r>
            <a:r>
              <a:rPr lang="en-US" sz="2600" dirty="0" err="1">
                <a:latin typeface="Times New Roman" panose="02020603050405020304" pitchFamily="18" charset="0"/>
                <a:cs typeface="Times New Roman" panose="02020603050405020304" pitchFamily="18" charset="0"/>
              </a:rPr>
              <a:t>bằng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cách</a:t>
            </a:r>
            <a:r>
              <a:rPr lang="en-US" sz="2600"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tự</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đặt</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và</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trả</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lời</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các</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câu</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hỏi</a:t>
            </a:r>
            <a:r>
              <a:rPr lang="en-US" sz="2600" dirty="0">
                <a:latin typeface="Times New Roman" panose="02020603050405020304" pitchFamily="18" charset="0"/>
                <a:cs typeface="Times New Roman" panose="02020603050405020304" pitchFamily="18" charset="0"/>
              </a:rPr>
              <a:t>.</a:t>
            </a:r>
            <a:endParaRPr lang="vi-VN" sz="2600" dirty="0">
              <a:latin typeface="Times New Roman" panose="02020603050405020304" pitchFamily="18" charset="0"/>
              <a:cs typeface="Times New Roman" panose="02020603050405020304" pitchFamily="18" charset="0"/>
            </a:endParaRPr>
          </a:p>
          <a:p>
            <a:pPr marL="0" indent="0">
              <a:buNone/>
            </a:pPr>
            <a:r>
              <a:rPr lang="en-US" sz="26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747169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E45CA9-1D71-9ACE-7032-67F6DD4DE186}"/>
              </a:ext>
            </a:extLst>
          </p:cNvPr>
          <p:cNvSpPr>
            <a:spLocks noGrp="1"/>
          </p:cNvSpPr>
          <p:nvPr>
            <p:ph idx="1"/>
          </p:nvPr>
        </p:nvSpPr>
        <p:spPr>
          <a:xfrm>
            <a:off x="317241" y="373225"/>
            <a:ext cx="11036559" cy="6018245"/>
          </a:xfrm>
        </p:spPr>
        <p:txBody>
          <a:bodyPr>
            <a:normAutofit/>
          </a:bodyPr>
          <a:lstStyle/>
          <a:p>
            <a:pPr marL="0" indent="0">
              <a:buNone/>
            </a:pPr>
            <a:r>
              <a:rPr lang="en-US" sz="2600" b="1">
                <a:latin typeface="Times New Roman" panose="02020603050405020304" pitchFamily="18" charset="0"/>
                <a:cs typeface="Times New Roman" panose="02020603050405020304" pitchFamily="18" charset="0"/>
              </a:rPr>
              <a:t>2.2. Bài văn nghị luận xã hội</a:t>
            </a:r>
          </a:p>
          <a:p>
            <a:r>
              <a:rPr lang="en-US" sz="2600" b="1">
                <a:latin typeface="Times New Roman" panose="02020603050405020304" pitchFamily="18" charset="0"/>
                <a:cs typeface="Times New Roman" panose="02020603050405020304" pitchFamily="18" charset="0"/>
              </a:rPr>
              <a:t>Các lỗi điển hình</a:t>
            </a:r>
            <a:r>
              <a:rPr lang="en-US" sz="2600">
                <a:latin typeface="Times New Roman" panose="02020603050405020304" pitchFamily="18" charset="0"/>
                <a:cs typeface="Times New Roman" panose="02020603050405020304" pitchFamily="18" charset="0"/>
              </a:rPr>
              <a:t>:</a:t>
            </a:r>
          </a:p>
          <a:p>
            <a:pPr>
              <a:buFontTx/>
              <a:buChar char="-"/>
            </a:pPr>
            <a:r>
              <a:rPr lang="en-US" sz="2600" b="1">
                <a:latin typeface="Times New Roman" panose="02020603050405020304" pitchFamily="18" charset="0"/>
                <a:cs typeface="Times New Roman" panose="02020603050405020304" pitchFamily="18" charset="0"/>
              </a:rPr>
              <a:t>Không xác định được trọng tâm vấn đề nghị luận</a:t>
            </a:r>
            <a:r>
              <a:rPr lang="en-US" sz="2600">
                <a:latin typeface="Times New Roman" panose="02020603050405020304" pitchFamily="18" charset="0"/>
                <a:cs typeface="Times New Roman" panose="02020603050405020304" pitchFamily="18" charset="0"/>
              </a:rPr>
              <a:t>: phân tích quá nhiều biểu hiện, nguyên nhân, thực trạng mà giải pháp mờ nhạt, giải pháp không theo tầng bậc, cấp độ. Trong mỗi giải pháp chưa biết cách phân tích đúng quy trình: tên giải pháp-người thực hiện- cách thực hiện và hiệu quả/tính khả thi của giải pháp.</a:t>
            </a:r>
          </a:p>
          <a:p>
            <a:pPr>
              <a:buFontTx/>
              <a:buChar char="-"/>
            </a:pPr>
            <a:r>
              <a:rPr lang="en-US" sz="2600">
                <a:latin typeface="Times New Roman" panose="02020603050405020304" pitchFamily="18" charset="0"/>
                <a:cs typeface="Times New Roman" panose="02020603050405020304" pitchFamily="18" charset="0"/>
              </a:rPr>
              <a:t>Không nắm rõ cách viết kiểu bài theo các thao tác lập luận: giải thích-phân tích-chứng minh-bình luận mở rộng…</a:t>
            </a:r>
          </a:p>
          <a:p>
            <a:pPr>
              <a:buFontTx/>
              <a:buChar char="-"/>
            </a:pPr>
            <a:r>
              <a:rPr lang="en-US" sz="2600">
                <a:latin typeface="Times New Roman" panose="02020603050405020304" pitchFamily="18" charset="0"/>
                <a:cs typeface="Times New Roman" panose="02020603050405020304" pitchFamily="18" charset="0"/>
              </a:rPr>
              <a:t>Không cân đối thời gian, dung lượng giữa các thao tác lập luận trong bài và cả bài ( do không xác định được trọng tâm của kiểu bài).</a:t>
            </a:r>
          </a:p>
          <a:p>
            <a:pPr marL="0" indent="0">
              <a:buNone/>
            </a:pPr>
            <a:r>
              <a:rPr lang="en-US" sz="2600">
                <a:latin typeface="Times New Roman" panose="02020603050405020304" pitchFamily="18" charset="0"/>
                <a:cs typeface="Times New Roman" panose="02020603050405020304" pitchFamily="18" charset="0"/>
              </a:rPr>
              <a:t>- </a:t>
            </a:r>
            <a:r>
              <a:rPr lang="en-US" sz="2600" b="1">
                <a:latin typeface="Times New Roman" panose="02020603050405020304" pitchFamily="18" charset="0"/>
                <a:cs typeface="Times New Roman" panose="02020603050405020304" pitchFamily="18" charset="0"/>
              </a:rPr>
              <a:t>Đặc biệt</a:t>
            </a:r>
            <a:r>
              <a:rPr lang="en-US" sz="2600">
                <a:latin typeface="Times New Roman" panose="02020603050405020304" pitchFamily="18" charset="0"/>
                <a:cs typeface="Times New Roman" panose="02020603050405020304" pitchFamily="18" charset="0"/>
              </a:rPr>
              <a:t>: các đoạn văn không rõ luận điểm, có nhiều HS viết cả thân bài là 1 đoạn văn.</a:t>
            </a:r>
          </a:p>
        </p:txBody>
      </p:sp>
    </p:spTree>
    <p:extLst>
      <p:ext uri="{BB962C8B-B14F-4D97-AF65-F5344CB8AC3E}">
        <p14:creationId xmlns:p14="http://schemas.microsoft.com/office/powerpoint/2010/main" val="4085529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C1BA3D-0E08-A964-1B7F-775248B6F5B5}"/>
              </a:ext>
            </a:extLst>
          </p:cNvPr>
          <p:cNvSpPr>
            <a:spLocks noGrp="1"/>
          </p:cNvSpPr>
          <p:nvPr>
            <p:ph idx="1"/>
          </p:nvPr>
        </p:nvSpPr>
        <p:spPr>
          <a:xfrm>
            <a:off x="326571" y="559837"/>
            <a:ext cx="11027229" cy="5617126"/>
          </a:xfrm>
        </p:spPr>
        <p:txBody>
          <a:bodyPr>
            <a:normAutofit/>
          </a:bodyPr>
          <a:lstStyle/>
          <a:p>
            <a:pPr marL="0" indent="0">
              <a:buNone/>
            </a:pPr>
            <a:r>
              <a:rPr lang="en-US" sz="2600">
                <a:solidFill>
                  <a:srgbClr val="FF0000"/>
                </a:solidFill>
                <a:latin typeface="Times New Roman" panose="02020603050405020304" pitchFamily="18" charset="0"/>
                <a:cs typeface="Times New Roman" panose="02020603050405020304" pitchFamily="18" charset="0"/>
              </a:rPr>
              <a:t>=&gt; Hướng khắc phục</a:t>
            </a:r>
            <a:r>
              <a:rPr lang="en-US" sz="2600">
                <a:latin typeface="Times New Roman" panose="02020603050405020304" pitchFamily="18" charset="0"/>
                <a:cs typeface="Times New Roman" panose="02020603050405020304" pitchFamily="18" charset="0"/>
              </a:rPr>
              <a:t>:</a:t>
            </a:r>
          </a:p>
          <a:p>
            <a:pPr marL="0" indent="0">
              <a:buNone/>
            </a:pPr>
            <a:r>
              <a:rPr lang="en-US" sz="2600">
                <a:latin typeface="Times New Roman" panose="02020603050405020304" pitchFamily="18" charset="0"/>
                <a:cs typeface="Times New Roman" panose="02020603050405020304" pitchFamily="18" charset="0"/>
              </a:rPr>
              <a:t>+ Quy định cần đạt rõ ràng về hình thức và nội dung bài văn.</a:t>
            </a:r>
          </a:p>
          <a:p>
            <a:pPr marL="0" indent="0">
              <a:buNone/>
            </a:pPr>
            <a:r>
              <a:rPr lang="en-US" sz="2600">
                <a:latin typeface="Times New Roman" panose="02020603050405020304" pitchFamily="18" charset="0"/>
                <a:cs typeface="Times New Roman" panose="02020603050405020304" pitchFamily="18" charset="0"/>
              </a:rPr>
              <a:t>+ Rèn kĩ năng viết bài theo từng thao tác lập luận trong bài: đảm bảo bài làm thống nhất với cách chấm thi của kiểu bài, cụ thể mỗi đoạn văn là 1 luận điểm đi cùng lí lẽ, bằng chứng.Ví dụ: Gv phải làm mẫu cách viết 1 đoạn giải pháp đủ các ý=&gt; cho HS thực hành lặp lại quen tay để hiểu vấn đề và tự tin vận dụng. (PP dạy học theo mẫu)</a:t>
            </a:r>
          </a:p>
          <a:p>
            <a:pPr marL="0" indent="0">
              <a:buNone/>
            </a:pPr>
            <a:r>
              <a:rPr lang="en-US" sz="2600">
                <a:latin typeface="Times New Roman" panose="02020603050405020304" pitchFamily="18" charset="0"/>
                <a:cs typeface="Times New Roman" panose="02020603050405020304" pitchFamily="18" charset="0"/>
              </a:rPr>
              <a:t>+ Tăng cường luyện viết, chấm và chữa bài theo tiêu chí chấm của kiểu bài.</a:t>
            </a:r>
          </a:p>
          <a:p>
            <a:pPr marL="0" indent="0">
              <a:buNone/>
            </a:pPr>
            <a:r>
              <a:rPr lang="en-US" sz="2600">
                <a:latin typeface="Times New Roman" panose="02020603050405020304" pitchFamily="18" charset="0"/>
                <a:cs typeface="Times New Roman" panose="02020603050405020304" pitchFamily="18" charset="0"/>
              </a:rPr>
              <a:t>+ Khuyến khích học sinh tham khảo các bài viết tham khảo để nâng cao năng lực ngôn ngữ.</a:t>
            </a:r>
          </a:p>
          <a:p>
            <a:pPr marL="0" indent="0">
              <a:buNone/>
            </a:pPr>
            <a:r>
              <a:rPr lang="en-US" sz="2600">
                <a:latin typeface="Times New Roman" panose="02020603050405020304" pitchFamily="18" charset="0"/>
                <a:cs typeface="Times New Roman" panose="02020603050405020304" pitchFamily="18" charset="0"/>
              </a:rPr>
              <a:t>+ Hướng dẫn HS cách tích lũy bằng chứng: làm sổ tay chia theo chủ đề.</a:t>
            </a:r>
          </a:p>
          <a:p>
            <a:pPr marL="0" indent="0">
              <a:buNone/>
            </a:pPr>
            <a:endParaRPr lang="en-US" sz="26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735934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402</TotalTime>
  <Words>2207</Words>
  <Application>Microsoft Office PowerPoint</Application>
  <PresentationFormat>Màn hình rộng</PresentationFormat>
  <Paragraphs>112</Paragraphs>
  <Slides>16</Slides>
  <Notes>0</Notes>
  <HiddenSlides>0</HiddenSlides>
  <MMClips>0</MMClips>
  <ScaleCrop>false</ScaleCrop>
  <HeadingPairs>
    <vt:vector size="6" baseType="variant">
      <vt:variant>
        <vt:lpstr>Phông được Dùng</vt:lpstr>
      </vt:variant>
      <vt:variant>
        <vt:i4>5</vt:i4>
      </vt:variant>
      <vt:variant>
        <vt:lpstr>Chủ đề</vt:lpstr>
      </vt:variant>
      <vt:variant>
        <vt:i4>1</vt:i4>
      </vt:variant>
      <vt:variant>
        <vt:lpstr>Tiêu đề Bản chiếu</vt:lpstr>
      </vt:variant>
      <vt:variant>
        <vt:i4>16</vt:i4>
      </vt:variant>
    </vt:vector>
  </HeadingPairs>
  <TitlesOfParts>
    <vt:vector size="22" baseType="lpstr">
      <vt:lpstr>Arial</vt:lpstr>
      <vt:lpstr>Symbol</vt:lpstr>
      <vt:lpstr>Times New Roman</vt:lpstr>
      <vt:lpstr>Trebuchet MS</vt:lpstr>
      <vt:lpstr>Wingdings 3</vt:lpstr>
      <vt:lpstr>Facet</vt:lpstr>
      <vt:lpstr> HỘI THẢO CHUYÊN MÔN CỤM 36       BÁO CÁO PHÂN PHỐI CHƯƠNG TRÌNH DẠY CÁC CHUYÊN ĐỀ ÔN THI VÀO THPT VÀ CHIA SẺ MÔT SỐ KINH NGHIỆM ÔN THI MÔN NGỮ VĂN</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TRƯỜNG THCS CHÂU SƠN     CHUYÊN ĐỀ: HƯỚNG DẪN HỌC SINH LÀM BÀI THI VÀO LỚP 10 THPT MÔN NGỮ VĂN</dc:title>
  <dc:creator>DELL</dc:creator>
  <cp:lastModifiedBy>Yoga</cp:lastModifiedBy>
  <cp:revision>25</cp:revision>
  <dcterms:created xsi:type="dcterms:W3CDTF">2025-08-11T01:02:58Z</dcterms:created>
  <dcterms:modified xsi:type="dcterms:W3CDTF">2025-11-07T04:12:31Z</dcterms:modified>
</cp:coreProperties>
</file>